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78" r:id="rId5"/>
  </p:sldMasterIdLst>
  <p:notesMasterIdLst>
    <p:notesMasterId r:id="rId31"/>
  </p:notesMasterIdLst>
  <p:sldIdLst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770" r:id="rId22"/>
    <p:sldId id="767" r:id="rId23"/>
    <p:sldId id="768" r:id="rId24"/>
    <p:sldId id="766" r:id="rId25"/>
    <p:sldId id="765" r:id="rId26"/>
    <p:sldId id="762" r:id="rId27"/>
    <p:sldId id="769" r:id="rId28"/>
    <p:sldId id="775" r:id="rId29"/>
    <p:sldId id="773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A28"/>
    <a:srgbClr val="464344"/>
    <a:srgbClr val="D4D5D9"/>
    <a:srgbClr val="A90B2E"/>
    <a:srgbClr val="B7B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4B3E39-2BD9-4A25-9704-6A2F2D2821A9}" v="44" dt="2023-10-02T18:02:41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8" autoAdjust="0"/>
    <p:restoredTop sz="66510" autoAdjust="0"/>
  </p:normalViewPr>
  <p:slideViewPr>
    <p:cSldViewPr snapToGrid="0" snapToObjects="1">
      <p:cViewPr varScale="1">
        <p:scale>
          <a:sx n="100" d="100"/>
          <a:sy n="100" d="100"/>
        </p:scale>
        <p:origin x="1518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55C4B5-6925-4620-B62F-4F9E3509315F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3FBC63-E1A4-49A0-B39A-6B894A0DD11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Who is carrying cost?</a:t>
          </a:r>
        </a:p>
      </dgm:t>
    </dgm:pt>
    <dgm:pt modelId="{BB75E6E6-B68D-4360-9EFC-D3767F877C70}" type="parTrans" cxnId="{E199A8FA-7347-4B76-80E5-08053F9D178D}">
      <dgm:prSet/>
      <dgm:spPr/>
      <dgm:t>
        <a:bodyPr/>
        <a:lstStyle/>
        <a:p>
          <a:endParaRPr lang="en-US"/>
        </a:p>
      </dgm:t>
    </dgm:pt>
    <dgm:pt modelId="{2F65EFA6-CF8B-428A-A69A-F3F007D03D07}" type="sibTrans" cxnId="{E199A8FA-7347-4B76-80E5-08053F9D178D}">
      <dgm:prSet/>
      <dgm:spPr/>
      <dgm:t>
        <a:bodyPr/>
        <a:lstStyle/>
        <a:p>
          <a:endParaRPr lang="en-US"/>
        </a:p>
      </dgm:t>
    </dgm:pt>
    <dgm:pt modelId="{D12CA99F-75D9-42BA-ABE9-F7FAFE74A2B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Key Scopes</a:t>
          </a:r>
        </a:p>
      </dgm:t>
    </dgm:pt>
    <dgm:pt modelId="{69B31687-04A3-454F-BB89-7A6C7BA160BF}" type="parTrans" cxnId="{0E5AD4DB-B7DA-4AEA-B541-09CD84DC9DB3}">
      <dgm:prSet/>
      <dgm:spPr/>
      <dgm:t>
        <a:bodyPr/>
        <a:lstStyle/>
        <a:p>
          <a:endParaRPr lang="en-US"/>
        </a:p>
      </dgm:t>
    </dgm:pt>
    <dgm:pt modelId="{C538DA9D-0519-481B-80AD-33B1BC6C710E}" type="sibTrans" cxnId="{0E5AD4DB-B7DA-4AEA-B541-09CD84DC9DB3}">
      <dgm:prSet/>
      <dgm:spPr/>
      <dgm:t>
        <a:bodyPr/>
        <a:lstStyle/>
        <a:p>
          <a:endParaRPr lang="en-US"/>
        </a:p>
      </dgm:t>
    </dgm:pt>
    <dgm:pt modelId="{C7B3ACB0-4DF4-471E-83FC-394D04DBA5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Earthwork</a:t>
          </a:r>
        </a:p>
      </dgm:t>
    </dgm:pt>
    <dgm:pt modelId="{4858820F-59C6-4AF4-9DC3-D9CC925BC9CE}" type="parTrans" cxnId="{3AB57905-C9E1-4C93-B99D-DB7FDAA14F2F}">
      <dgm:prSet/>
      <dgm:spPr/>
      <dgm:t>
        <a:bodyPr/>
        <a:lstStyle/>
        <a:p>
          <a:endParaRPr lang="en-US"/>
        </a:p>
      </dgm:t>
    </dgm:pt>
    <dgm:pt modelId="{B3E89357-C1DE-44A9-BFB7-FD94025E7591}" type="sibTrans" cxnId="{3AB57905-C9E1-4C93-B99D-DB7FDAA14F2F}">
      <dgm:prSet/>
      <dgm:spPr/>
      <dgm:t>
        <a:bodyPr/>
        <a:lstStyle/>
        <a:p>
          <a:endParaRPr lang="en-US"/>
        </a:p>
      </dgm:t>
    </dgm:pt>
    <dgm:pt modelId="{72E02EBF-45F2-4AF8-A9BE-1D10BC921A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Footings/slabs</a:t>
          </a:r>
        </a:p>
      </dgm:t>
    </dgm:pt>
    <dgm:pt modelId="{C02ADDE4-7B50-4E51-A2CA-1C397E47E12F}" type="parTrans" cxnId="{59432A55-C6A1-4594-AA15-41F08FB49A62}">
      <dgm:prSet/>
      <dgm:spPr/>
      <dgm:t>
        <a:bodyPr/>
        <a:lstStyle/>
        <a:p>
          <a:endParaRPr lang="en-US"/>
        </a:p>
      </dgm:t>
    </dgm:pt>
    <dgm:pt modelId="{5426EE05-4ABC-49E3-97F0-AF9A41035E56}" type="sibTrans" cxnId="{59432A55-C6A1-4594-AA15-41F08FB49A62}">
      <dgm:prSet/>
      <dgm:spPr/>
      <dgm:t>
        <a:bodyPr/>
        <a:lstStyle/>
        <a:p>
          <a:endParaRPr lang="en-US"/>
        </a:p>
      </dgm:t>
    </dgm:pt>
    <dgm:pt modelId="{798F3F1C-CE38-455A-95BB-29C4B50E37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Elevated slabs</a:t>
          </a:r>
        </a:p>
      </dgm:t>
    </dgm:pt>
    <dgm:pt modelId="{5736F491-1AC9-48A9-B330-F54A0521F578}" type="parTrans" cxnId="{526AA5BB-767D-44FA-9735-D5FE7B901B99}">
      <dgm:prSet/>
      <dgm:spPr/>
      <dgm:t>
        <a:bodyPr/>
        <a:lstStyle/>
        <a:p>
          <a:endParaRPr lang="en-US"/>
        </a:p>
      </dgm:t>
    </dgm:pt>
    <dgm:pt modelId="{4C8E422D-4A5D-4457-B927-4B46C27A71D9}" type="sibTrans" cxnId="{526AA5BB-767D-44FA-9735-D5FE7B901B99}">
      <dgm:prSet/>
      <dgm:spPr/>
      <dgm:t>
        <a:bodyPr/>
        <a:lstStyle/>
        <a:p>
          <a:endParaRPr lang="en-US"/>
        </a:p>
      </dgm:t>
    </dgm:pt>
    <dgm:pt modelId="{066C8E79-3AFC-49BE-820D-DC684B8FA8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Masonry</a:t>
          </a:r>
        </a:p>
      </dgm:t>
    </dgm:pt>
    <dgm:pt modelId="{295FEE3A-9334-4EC9-85F3-C8AFEC79482C}" type="parTrans" cxnId="{B00A5AAC-8ABE-4600-94D4-38D21E5D52E3}">
      <dgm:prSet/>
      <dgm:spPr/>
      <dgm:t>
        <a:bodyPr/>
        <a:lstStyle/>
        <a:p>
          <a:endParaRPr lang="en-US"/>
        </a:p>
      </dgm:t>
    </dgm:pt>
    <dgm:pt modelId="{BCBEAF72-C926-4E56-8E54-5375EB5EF2D9}" type="sibTrans" cxnId="{B00A5AAC-8ABE-4600-94D4-38D21E5D52E3}">
      <dgm:prSet/>
      <dgm:spPr/>
      <dgm:t>
        <a:bodyPr/>
        <a:lstStyle/>
        <a:p>
          <a:endParaRPr lang="en-US"/>
        </a:p>
      </dgm:t>
    </dgm:pt>
    <dgm:pt modelId="{AB648DD7-271D-46E1-A827-904B3ECE65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Interior Finishes</a:t>
          </a:r>
        </a:p>
      </dgm:t>
    </dgm:pt>
    <dgm:pt modelId="{B76F9B0A-130F-49A1-9445-ECCA82FC8925}" type="parTrans" cxnId="{7BEE6945-51EC-4984-A811-FB3BB72C1827}">
      <dgm:prSet/>
      <dgm:spPr/>
      <dgm:t>
        <a:bodyPr/>
        <a:lstStyle/>
        <a:p>
          <a:endParaRPr lang="en-US"/>
        </a:p>
      </dgm:t>
    </dgm:pt>
    <dgm:pt modelId="{8A0D857B-7F38-4938-BD19-C304492DD6EB}" type="sibTrans" cxnId="{7BEE6945-51EC-4984-A811-FB3BB72C1827}">
      <dgm:prSet/>
      <dgm:spPr/>
      <dgm:t>
        <a:bodyPr/>
        <a:lstStyle/>
        <a:p>
          <a:endParaRPr lang="en-US"/>
        </a:p>
      </dgm:t>
    </dgm:pt>
    <dgm:pt modelId="{37C5AFC8-9168-4CA3-A2BC-F8DADCC3BD8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United Rentals</a:t>
          </a:r>
        </a:p>
      </dgm:t>
    </dgm:pt>
    <dgm:pt modelId="{5090DE19-6506-4B1D-9793-B20501B53E69}" type="parTrans" cxnId="{544D6B1B-B71E-496A-984F-858ADD920D08}">
      <dgm:prSet/>
      <dgm:spPr/>
      <dgm:t>
        <a:bodyPr/>
        <a:lstStyle/>
        <a:p>
          <a:endParaRPr lang="en-US"/>
        </a:p>
      </dgm:t>
    </dgm:pt>
    <dgm:pt modelId="{F7600DF8-EABE-4641-8714-9C22FE6AD6BD}" type="sibTrans" cxnId="{544D6B1B-B71E-496A-984F-858ADD920D08}">
      <dgm:prSet/>
      <dgm:spPr/>
      <dgm:t>
        <a:bodyPr/>
        <a:lstStyle/>
        <a:p>
          <a:endParaRPr lang="en-US"/>
        </a:p>
      </dgm:t>
    </dgm:pt>
    <dgm:pt modelId="{C5D5E114-CABE-4F45-8176-579D0E1C213D}" type="pres">
      <dgm:prSet presAssocID="{ED55C4B5-6925-4620-B62F-4F9E3509315F}" presName="root" presStyleCnt="0">
        <dgm:presLayoutVars>
          <dgm:dir/>
          <dgm:resizeHandles val="exact"/>
        </dgm:presLayoutVars>
      </dgm:prSet>
      <dgm:spPr/>
    </dgm:pt>
    <dgm:pt modelId="{58223496-08BF-49A7-9B13-ECE37A8C9E5B}" type="pres">
      <dgm:prSet presAssocID="{9E3FBC63-E1A4-49A0-B39A-6B894A0DD11B}" presName="compNode" presStyleCnt="0"/>
      <dgm:spPr/>
    </dgm:pt>
    <dgm:pt modelId="{4161225D-8173-4CAC-9686-5FE03193B3B9}" type="pres">
      <dgm:prSet presAssocID="{9E3FBC63-E1A4-49A0-B39A-6B894A0DD11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0E6F1790-68EE-46A0-B7C5-E23900B052F9}" type="pres">
      <dgm:prSet presAssocID="{9E3FBC63-E1A4-49A0-B39A-6B894A0DD11B}" presName="iconSpace" presStyleCnt="0"/>
      <dgm:spPr/>
    </dgm:pt>
    <dgm:pt modelId="{E2D185F2-E138-4A08-AAF3-E659823A1FF8}" type="pres">
      <dgm:prSet presAssocID="{9E3FBC63-E1A4-49A0-B39A-6B894A0DD11B}" presName="parTx" presStyleLbl="revTx" presStyleIdx="0" presStyleCnt="6">
        <dgm:presLayoutVars>
          <dgm:chMax val="0"/>
          <dgm:chPref val="0"/>
        </dgm:presLayoutVars>
      </dgm:prSet>
      <dgm:spPr/>
    </dgm:pt>
    <dgm:pt modelId="{466AA42E-84B3-4E69-9662-67F62BCC7D19}" type="pres">
      <dgm:prSet presAssocID="{9E3FBC63-E1A4-49A0-B39A-6B894A0DD11B}" presName="txSpace" presStyleCnt="0"/>
      <dgm:spPr/>
    </dgm:pt>
    <dgm:pt modelId="{421D03EB-3A90-4E3E-8D50-11493AA0A5B2}" type="pres">
      <dgm:prSet presAssocID="{9E3FBC63-E1A4-49A0-B39A-6B894A0DD11B}" presName="desTx" presStyleLbl="revTx" presStyleIdx="1" presStyleCnt="6">
        <dgm:presLayoutVars/>
      </dgm:prSet>
      <dgm:spPr/>
    </dgm:pt>
    <dgm:pt modelId="{D38E517E-1A99-40D8-AF82-250DFF324946}" type="pres">
      <dgm:prSet presAssocID="{2F65EFA6-CF8B-428A-A69A-F3F007D03D07}" presName="sibTrans" presStyleCnt="0"/>
      <dgm:spPr/>
    </dgm:pt>
    <dgm:pt modelId="{DB2B336D-9153-457D-9DED-FF2D6434670C}" type="pres">
      <dgm:prSet presAssocID="{D12CA99F-75D9-42BA-ABE9-F7FAFE74A2B8}" presName="compNode" presStyleCnt="0"/>
      <dgm:spPr/>
    </dgm:pt>
    <dgm:pt modelId="{8DCEEC11-2B0D-4D96-96DD-958CC9E5EE96}" type="pres">
      <dgm:prSet presAssocID="{D12CA99F-75D9-42BA-ABE9-F7FAFE74A2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ment truck"/>
        </a:ext>
      </dgm:extLst>
    </dgm:pt>
    <dgm:pt modelId="{064FCDD0-FD05-4E58-994C-4A626D18F57D}" type="pres">
      <dgm:prSet presAssocID="{D12CA99F-75D9-42BA-ABE9-F7FAFE74A2B8}" presName="iconSpace" presStyleCnt="0"/>
      <dgm:spPr/>
    </dgm:pt>
    <dgm:pt modelId="{1B54DF6A-D239-4310-A95E-1F551C402CF0}" type="pres">
      <dgm:prSet presAssocID="{D12CA99F-75D9-42BA-ABE9-F7FAFE74A2B8}" presName="parTx" presStyleLbl="revTx" presStyleIdx="2" presStyleCnt="6">
        <dgm:presLayoutVars>
          <dgm:chMax val="0"/>
          <dgm:chPref val="0"/>
        </dgm:presLayoutVars>
      </dgm:prSet>
      <dgm:spPr/>
    </dgm:pt>
    <dgm:pt modelId="{E92E15C5-C0B7-4DBA-ABC8-80881961A054}" type="pres">
      <dgm:prSet presAssocID="{D12CA99F-75D9-42BA-ABE9-F7FAFE74A2B8}" presName="txSpace" presStyleCnt="0"/>
      <dgm:spPr/>
    </dgm:pt>
    <dgm:pt modelId="{72D089EE-3BB0-4BF8-B811-3239C00CB8D2}" type="pres">
      <dgm:prSet presAssocID="{D12CA99F-75D9-42BA-ABE9-F7FAFE74A2B8}" presName="desTx" presStyleLbl="revTx" presStyleIdx="3" presStyleCnt="6">
        <dgm:presLayoutVars/>
      </dgm:prSet>
      <dgm:spPr/>
    </dgm:pt>
    <dgm:pt modelId="{765F466A-DB7C-45E7-AE90-999E9048019C}" type="pres">
      <dgm:prSet presAssocID="{C538DA9D-0519-481B-80AD-33B1BC6C710E}" presName="sibTrans" presStyleCnt="0"/>
      <dgm:spPr/>
    </dgm:pt>
    <dgm:pt modelId="{3EE2F4AF-8AD5-47AF-A7D3-6409BF2CB90F}" type="pres">
      <dgm:prSet presAssocID="{37C5AFC8-9168-4CA3-A2BC-F8DADCC3BD8D}" presName="compNode" presStyleCnt="0"/>
      <dgm:spPr/>
    </dgm:pt>
    <dgm:pt modelId="{D2D4938F-5E98-43C6-9966-23CC703D6A60}" type="pres">
      <dgm:prSet presAssocID="{37C5AFC8-9168-4CA3-A2BC-F8DADCC3BD8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EFAB5E3D-4DE0-4B71-AF30-718B5C25F217}" type="pres">
      <dgm:prSet presAssocID="{37C5AFC8-9168-4CA3-A2BC-F8DADCC3BD8D}" presName="iconSpace" presStyleCnt="0"/>
      <dgm:spPr/>
    </dgm:pt>
    <dgm:pt modelId="{41BDB977-65D4-4271-BA5C-5F91C93E7C95}" type="pres">
      <dgm:prSet presAssocID="{37C5AFC8-9168-4CA3-A2BC-F8DADCC3BD8D}" presName="parTx" presStyleLbl="revTx" presStyleIdx="4" presStyleCnt="6">
        <dgm:presLayoutVars>
          <dgm:chMax val="0"/>
          <dgm:chPref val="0"/>
        </dgm:presLayoutVars>
      </dgm:prSet>
      <dgm:spPr/>
    </dgm:pt>
    <dgm:pt modelId="{B4D807F2-F9D1-45DE-9CC5-CF424023E752}" type="pres">
      <dgm:prSet presAssocID="{37C5AFC8-9168-4CA3-A2BC-F8DADCC3BD8D}" presName="txSpace" presStyleCnt="0"/>
      <dgm:spPr/>
    </dgm:pt>
    <dgm:pt modelId="{F88DD70B-849E-4193-9B83-EFCB5B1486B8}" type="pres">
      <dgm:prSet presAssocID="{37C5AFC8-9168-4CA3-A2BC-F8DADCC3BD8D}" presName="desTx" presStyleLbl="revTx" presStyleIdx="5" presStyleCnt="6">
        <dgm:presLayoutVars/>
      </dgm:prSet>
      <dgm:spPr/>
    </dgm:pt>
  </dgm:ptLst>
  <dgm:cxnLst>
    <dgm:cxn modelId="{30029302-3572-446F-827F-644E02B408A5}" type="presOf" srcId="{C7B3ACB0-4DF4-471E-83FC-394D04DBA5F3}" destId="{72D089EE-3BB0-4BF8-B811-3239C00CB8D2}" srcOrd="0" destOrd="0" presId="urn:microsoft.com/office/officeart/2018/5/layout/CenteredIconLabelDescriptionList"/>
    <dgm:cxn modelId="{3AB57905-C9E1-4C93-B99D-DB7FDAA14F2F}" srcId="{D12CA99F-75D9-42BA-ABE9-F7FAFE74A2B8}" destId="{C7B3ACB0-4DF4-471E-83FC-394D04DBA5F3}" srcOrd="0" destOrd="0" parTransId="{4858820F-59C6-4AF4-9DC3-D9CC925BC9CE}" sibTransId="{B3E89357-C1DE-44A9-BFB7-FD94025E7591}"/>
    <dgm:cxn modelId="{E056C90C-9833-430D-B06C-ED9518766274}" type="presOf" srcId="{798F3F1C-CE38-455A-95BB-29C4B50E37C7}" destId="{72D089EE-3BB0-4BF8-B811-3239C00CB8D2}" srcOrd="0" destOrd="2" presId="urn:microsoft.com/office/officeart/2018/5/layout/CenteredIconLabelDescriptionList"/>
    <dgm:cxn modelId="{544D6B1B-B71E-496A-984F-858ADD920D08}" srcId="{ED55C4B5-6925-4620-B62F-4F9E3509315F}" destId="{37C5AFC8-9168-4CA3-A2BC-F8DADCC3BD8D}" srcOrd="2" destOrd="0" parTransId="{5090DE19-6506-4B1D-9793-B20501B53E69}" sibTransId="{F7600DF8-EABE-4641-8714-9C22FE6AD6BD}"/>
    <dgm:cxn modelId="{54C88E1E-D346-42B9-AA8D-1A198735E41F}" type="presOf" srcId="{9E3FBC63-E1A4-49A0-B39A-6B894A0DD11B}" destId="{E2D185F2-E138-4A08-AAF3-E659823A1FF8}" srcOrd="0" destOrd="0" presId="urn:microsoft.com/office/officeart/2018/5/layout/CenteredIconLabelDescriptionList"/>
    <dgm:cxn modelId="{3181FA33-1C0F-478F-847E-B4232FABA75D}" type="presOf" srcId="{D12CA99F-75D9-42BA-ABE9-F7FAFE74A2B8}" destId="{1B54DF6A-D239-4310-A95E-1F551C402CF0}" srcOrd="0" destOrd="0" presId="urn:microsoft.com/office/officeart/2018/5/layout/CenteredIconLabelDescriptionList"/>
    <dgm:cxn modelId="{7BEE6945-51EC-4984-A811-FB3BB72C1827}" srcId="{D12CA99F-75D9-42BA-ABE9-F7FAFE74A2B8}" destId="{AB648DD7-271D-46E1-A827-904B3ECE6537}" srcOrd="4" destOrd="0" parTransId="{B76F9B0A-130F-49A1-9445-ECCA82FC8925}" sibTransId="{8A0D857B-7F38-4938-BD19-C304492DD6EB}"/>
    <dgm:cxn modelId="{8F734151-1351-4A29-AC05-4D915F030DA6}" type="presOf" srcId="{AB648DD7-271D-46E1-A827-904B3ECE6537}" destId="{72D089EE-3BB0-4BF8-B811-3239C00CB8D2}" srcOrd="0" destOrd="4" presId="urn:microsoft.com/office/officeart/2018/5/layout/CenteredIconLabelDescriptionList"/>
    <dgm:cxn modelId="{0155C751-322A-4034-B22C-AAD5C28235B5}" type="presOf" srcId="{37C5AFC8-9168-4CA3-A2BC-F8DADCC3BD8D}" destId="{41BDB977-65D4-4271-BA5C-5F91C93E7C95}" srcOrd="0" destOrd="0" presId="urn:microsoft.com/office/officeart/2018/5/layout/CenteredIconLabelDescriptionList"/>
    <dgm:cxn modelId="{59432A55-C6A1-4594-AA15-41F08FB49A62}" srcId="{D12CA99F-75D9-42BA-ABE9-F7FAFE74A2B8}" destId="{72E02EBF-45F2-4AF8-A9BE-1D10BC921AB4}" srcOrd="1" destOrd="0" parTransId="{C02ADDE4-7B50-4E51-A2CA-1C397E47E12F}" sibTransId="{5426EE05-4ABC-49E3-97F0-AF9A41035E56}"/>
    <dgm:cxn modelId="{5FDF738B-8FA2-402E-92B7-229C3A707307}" type="presOf" srcId="{72E02EBF-45F2-4AF8-A9BE-1D10BC921AB4}" destId="{72D089EE-3BB0-4BF8-B811-3239C00CB8D2}" srcOrd="0" destOrd="1" presId="urn:microsoft.com/office/officeart/2018/5/layout/CenteredIconLabelDescriptionList"/>
    <dgm:cxn modelId="{B00A5AAC-8ABE-4600-94D4-38D21E5D52E3}" srcId="{D12CA99F-75D9-42BA-ABE9-F7FAFE74A2B8}" destId="{066C8E79-3AFC-49BE-820D-DC684B8FA805}" srcOrd="3" destOrd="0" parTransId="{295FEE3A-9334-4EC9-85F3-C8AFEC79482C}" sibTransId="{BCBEAF72-C926-4E56-8E54-5375EB5EF2D9}"/>
    <dgm:cxn modelId="{526AA5BB-767D-44FA-9735-D5FE7B901B99}" srcId="{D12CA99F-75D9-42BA-ABE9-F7FAFE74A2B8}" destId="{798F3F1C-CE38-455A-95BB-29C4B50E37C7}" srcOrd="2" destOrd="0" parTransId="{5736F491-1AC9-48A9-B330-F54A0521F578}" sibTransId="{4C8E422D-4A5D-4457-B927-4B46C27A71D9}"/>
    <dgm:cxn modelId="{0E5AD4DB-B7DA-4AEA-B541-09CD84DC9DB3}" srcId="{ED55C4B5-6925-4620-B62F-4F9E3509315F}" destId="{D12CA99F-75D9-42BA-ABE9-F7FAFE74A2B8}" srcOrd="1" destOrd="0" parTransId="{69B31687-04A3-454F-BB89-7A6C7BA160BF}" sibTransId="{C538DA9D-0519-481B-80AD-33B1BC6C710E}"/>
    <dgm:cxn modelId="{5670B8E6-EE52-424E-813E-071129648DAA}" type="presOf" srcId="{066C8E79-3AFC-49BE-820D-DC684B8FA805}" destId="{72D089EE-3BB0-4BF8-B811-3239C00CB8D2}" srcOrd="0" destOrd="3" presId="urn:microsoft.com/office/officeart/2018/5/layout/CenteredIconLabelDescriptionList"/>
    <dgm:cxn modelId="{E199A8FA-7347-4B76-80E5-08053F9D178D}" srcId="{ED55C4B5-6925-4620-B62F-4F9E3509315F}" destId="{9E3FBC63-E1A4-49A0-B39A-6B894A0DD11B}" srcOrd="0" destOrd="0" parTransId="{BB75E6E6-B68D-4360-9EFC-D3767F877C70}" sibTransId="{2F65EFA6-CF8B-428A-A69A-F3F007D03D07}"/>
    <dgm:cxn modelId="{F96785FB-7C4F-49CD-8BD4-270CCC1F7075}" type="presOf" srcId="{ED55C4B5-6925-4620-B62F-4F9E3509315F}" destId="{C5D5E114-CABE-4F45-8176-579D0E1C213D}" srcOrd="0" destOrd="0" presId="urn:microsoft.com/office/officeart/2018/5/layout/CenteredIconLabelDescriptionList"/>
    <dgm:cxn modelId="{56B52CBD-71A0-40A1-B33D-F6F943342795}" type="presParOf" srcId="{C5D5E114-CABE-4F45-8176-579D0E1C213D}" destId="{58223496-08BF-49A7-9B13-ECE37A8C9E5B}" srcOrd="0" destOrd="0" presId="urn:microsoft.com/office/officeart/2018/5/layout/CenteredIconLabelDescriptionList"/>
    <dgm:cxn modelId="{F3462A44-0637-4C45-B97D-F76FF7C8DBC0}" type="presParOf" srcId="{58223496-08BF-49A7-9B13-ECE37A8C9E5B}" destId="{4161225D-8173-4CAC-9686-5FE03193B3B9}" srcOrd="0" destOrd="0" presId="urn:microsoft.com/office/officeart/2018/5/layout/CenteredIconLabelDescriptionList"/>
    <dgm:cxn modelId="{C8296CE1-76DF-4748-AC93-48D7BFCBD948}" type="presParOf" srcId="{58223496-08BF-49A7-9B13-ECE37A8C9E5B}" destId="{0E6F1790-68EE-46A0-B7C5-E23900B052F9}" srcOrd="1" destOrd="0" presId="urn:microsoft.com/office/officeart/2018/5/layout/CenteredIconLabelDescriptionList"/>
    <dgm:cxn modelId="{B59968A2-3936-4FB0-A846-870AE95D90F9}" type="presParOf" srcId="{58223496-08BF-49A7-9B13-ECE37A8C9E5B}" destId="{E2D185F2-E138-4A08-AAF3-E659823A1FF8}" srcOrd="2" destOrd="0" presId="urn:microsoft.com/office/officeart/2018/5/layout/CenteredIconLabelDescriptionList"/>
    <dgm:cxn modelId="{E7750BE9-A6E9-4C09-9970-14FE275D034C}" type="presParOf" srcId="{58223496-08BF-49A7-9B13-ECE37A8C9E5B}" destId="{466AA42E-84B3-4E69-9662-67F62BCC7D19}" srcOrd="3" destOrd="0" presId="urn:microsoft.com/office/officeart/2018/5/layout/CenteredIconLabelDescriptionList"/>
    <dgm:cxn modelId="{12EF2224-DD8D-4BB1-BE29-09F63C1781B4}" type="presParOf" srcId="{58223496-08BF-49A7-9B13-ECE37A8C9E5B}" destId="{421D03EB-3A90-4E3E-8D50-11493AA0A5B2}" srcOrd="4" destOrd="0" presId="urn:microsoft.com/office/officeart/2018/5/layout/CenteredIconLabelDescriptionList"/>
    <dgm:cxn modelId="{089A8038-6511-46CF-81CD-13BA3EB01472}" type="presParOf" srcId="{C5D5E114-CABE-4F45-8176-579D0E1C213D}" destId="{D38E517E-1A99-40D8-AF82-250DFF324946}" srcOrd="1" destOrd="0" presId="urn:microsoft.com/office/officeart/2018/5/layout/CenteredIconLabelDescriptionList"/>
    <dgm:cxn modelId="{19304210-0A17-4B57-9864-96A4F3DDA0EC}" type="presParOf" srcId="{C5D5E114-CABE-4F45-8176-579D0E1C213D}" destId="{DB2B336D-9153-457D-9DED-FF2D6434670C}" srcOrd="2" destOrd="0" presId="urn:microsoft.com/office/officeart/2018/5/layout/CenteredIconLabelDescriptionList"/>
    <dgm:cxn modelId="{D159980F-AD80-49ED-8FF4-FC0CD4CD09AC}" type="presParOf" srcId="{DB2B336D-9153-457D-9DED-FF2D6434670C}" destId="{8DCEEC11-2B0D-4D96-96DD-958CC9E5EE96}" srcOrd="0" destOrd="0" presId="urn:microsoft.com/office/officeart/2018/5/layout/CenteredIconLabelDescriptionList"/>
    <dgm:cxn modelId="{653AEA74-AE42-427F-A7BF-E6AAF390D1A0}" type="presParOf" srcId="{DB2B336D-9153-457D-9DED-FF2D6434670C}" destId="{064FCDD0-FD05-4E58-994C-4A626D18F57D}" srcOrd="1" destOrd="0" presId="urn:microsoft.com/office/officeart/2018/5/layout/CenteredIconLabelDescriptionList"/>
    <dgm:cxn modelId="{BEEBEC0E-742E-4ED7-9BB5-1749B9CFD376}" type="presParOf" srcId="{DB2B336D-9153-457D-9DED-FF2D6434670C}" destId="{1B54DF6A-D239-4310-A95E-1F551C402CF0}" srcOrd="2" destOrd="0" presId="urn:microsoft.com/office/officeart/2018/5/layout/CenteredIconLabelDescriptionList"/>
    <dgm:cxn modelId="{9BB13300-050A-4FEE-9C51-6A38B7405D2D}" type="presParOf" srcId="{DB2B336D-9153-457D-9DED-FF2D6434670C}" destId="{E92E15C5-C0B7-4DBA-ABC8-80881961A054}" srcOrd="3" destOrd="0" presId="urn:microsoft.com/office/officeart/2018/5/layout/CenteredIconLabelDescriptionList"/>
    <dgm:cxn modelId="{73DFD767-BB5E-4AB8-8F62-760D1C8209AD}" type="presParOf" srcId="{DB2B336D-9153-457D-9DED-FF2D6434670C}" destId="{72D089EE-3BB0-4BF8-B811-3239C00CB8D2}" srcOrd="4" destOrd="0" presId="urn:microsoft.com/office/officeart/2018/5/layout/CenteredIconLabelDescriptionList"/>
    <dgm:cxn modelId="{4F129666-72B7-4C39-A9CB-ACED944AB268}" type="presParOf" srcId="{C5D5E114-CABE-4F45-8176-579D0E1C213D}" destId="{765F466A-DB7C-45E7-AE90-999E9048019C}" srcOrd="3" destOrd="0" presId="urn:microsoft.com/office/officeart/2018/5/layout/CenteredIconLabelDescriptionList"/>
    <dgm:cxn modelId="{0947AD66-4D3F-46B0-B773-640F6927412C}" type="presParOf" srcId="{C5D5E114-CABE-4F45-8176-579D0E1C213D}" destId="{3EE2F4AF-8AD5-47AF-A7D3-6409BF2CB90F}" srcOrd="4" destOrd="0" presId="urn:microsoft.com/office/officeart/2018/5/layout/CenteredIconLabelDescriptionList"/>
    <dgm:cxn modelId="{94835730-7510-4633-AF59-44E834CF67A1}" type="presParOf" srcId="{3EE2F4AF-8AD5-47AF-A7D3-6409BF2CB90F}" destId="{D2D4938F-5E98-43C6-9966-23CC703D6A60}" srcOrd="0" destOrd="0" presId="urn:microsoft.com/office/officeart/2018/5/layout/CenteredIconLabelDescriptionList"/>
    <dgm:cxn modelId="{46537C58-8686-44CB-BB27-A3AC3CDF45AC}" type="presParOf" srcId="{3EE2F4AF-8AD5-47AF-A7D3-6409BF2CB90F}" destId="{EFAB5E3D-4DE0-4B71-AF30-718B5C25F217}" srcOrd="1" destOrd="0" presId="urn:microsoft.com/office/officeart/2018/5/layout/CenteredIconLabelDescriptionList"/>
    <dgm:cxn modelId="{E52E74A5-E730-434E-A9BE-402ADB31423D}" type="presParOf" srcId="{3EE2F4AF-8AD5-47AF-A7D3-6409BF2CB90F}" destId="{41BDB977-65D4-4271-BA5C-5F91C93E7C95}" srcOrd="2" destOrd="0" presId="urn:microsoft.com/office/officeart/2018/5/layout/CenteredIconLabelDescriptionList"/>
    <dgm:cxn modelId="{FB649776-8168-4950-9987-9B88AAA64B28}" type="presParOf" srcId="{3EE2F4AF-8AD5-47AF-A7D3-6409BF2CB90F}" destId="{B4D807F2-F9D1-45DE-9CC5-CF424023E752}" srcOrd="3" destOrd="0" presId="urn:microsoft.com/office/officeart/2018/5/layout/CenteredIconLabelDescriptionList"/>
    <dgm:cxn modelId="{7B2DBE1D-1490-4CDF-8AAB-88E1F150F992}" type="presParOf" srcId="{3EE2F4AF-8AD5-47AF-A7D3-6409BF2CB90F}" destId="{F88DD70B-849E-4193-9B83-EFCB5B1486B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1225D-8173-4CAC-9686-5FE03193B3B9}">
      <dsp:nvSpPr>
        <dsp:cNvPr id="0" name=""/>
        <dsp:cNvSpPr/>
      </dsp:nvSpPr>
      <dsp:spPr>
        <a:xfrm>
          <a:off x="802971" y="341976"/>
          <a:ext cx="854094" cy="8540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185F2-E138-4A08-AAF3-E659823A1FF8}">
      <dsp:nvSpPr>
        <dsp:cNvPr id="0" name=""/>
        <dsp:cNvSpPr/>
      </dsp:nvSpPr>
      <dsp:spPr>
        <a:xfrm>
          <a:off x="9883" y="1312606"/>
          <a:ext cx="2440270" cy="366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Who is carrying cost?</a:t>
          </a:r>
        </a:p>
      </dsp:txBody>
      <dsp:txXfrm>
        <a:off x="9883" y="1312606"/>
        <a:ext cx="2440270" cy="366040"/>
      </dsp:txXfrm>
    </dsp:sp>
    <dsp:sp modelId="{421D03EB-3A90-4E3E-8D50-11493AA0A5B2}">
      <dsp:nvSpPr>
        <dsp:cNvPr id="0" name=""/>
        <dsp:cNvSpPr/>
      </dsp:nvSpPr>
      <dsp:spPr>
        <a:xfrm>
          <a:off x="9883" y="1732849"/>
          <a:ext cx="2440270" cy="131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EEC11-2B0D-4D96-96DD-958CC9E5EE96}">
      <dsp:nvSpPr>
        <dsp:cNvPr id="0" name=""/>
        <dsp:cNvSpPr/>
      </dsp:nvSpPr>
      <dsp:spPr>
        <a:xfrm>
          <a:off x="3670290" y="341976"/>
          <a:ext cx="854094" cy="8540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4DF6A-D239-4310-A95E-1F551C402CF0}">
      <dsp:nvSpPr>
        <dsp:cNvPr id="0" name=""/>
        <dsp:cNvSpPr/>
      </dsp:nvSpPr>
      <dsp:spPr>
        <a:xfrm>
          <a:off x="2877202" y="1312606"/>
          <a:ext cx="2440270" cy="366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Key Scopes</a:t>
          </a:r>
        </a:p>
      </dsp:txBody>
      <dsp:txXfrm>
        <a:off x="2877202" y="1312606"/>
        <a:ext cx="2440270" cy="366040"/>
      </dsp:txXfrm>
    </dsp:sp>
    <dsp:sp modelId="{72D089EE-3BB0-4BF8-B811-3239C00CB8D2}">
      <dsp:nvSpPr>
        <dsp:cNvPr id="0" name=""/>
        <dsp:cNvSpPr/>
      </dsp:nvSpPr>
      <dsp:spPr>
        <a:xfrm>
          <a:off x="2877202" y="1732849"/>
          <a:ext cx="2440270" cy="131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Earthwork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Footings/slabs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Elevated slabs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Masonry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Interior Finishes</a:t>
          </a:r>
        </a:p>
      </dsp:txBody>
      <dsp:txXfrm>
        <a:off x="2877202" y="1732849"/>
        <a:ext cx="2440270" cy="1319249"/>
      </dsp:txXfrm>
    </dsp:sp>
    <dsp:sp modelId="{D2D4938F-5E98-43C6-9966-23CC703D6A60}">
      <dsp:nvSpPr>
        <dsp:cNvPr id="0" name=""/>
        <dsp:cNvSpPr/>
      </dsp:nvSpPr>
      <dsp:spPr>
        <a:xfrm>
          <a:off x="6537608" y="341976"/>
          <a:ext cx="854094" cy="8540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DB977-65D4-4271-BA5C-5F91C93E7C95}">
      <dsp:nvSpPr>
        <dsp:cNvPr id="0" name=""/>
        <dsp:cNvSpPr/>
      </dsp:nvSpPr>
      <dsp:spPr>
        <a:xfrm>
          <a:off x="5744520" y="1312606"/>
          <a:ext cx="2440270" cy="366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United Rentals</a:t>
          </a:r>
        </a:p>
      </dsp:txBody>
      <dsp:txXfrm>
        <a:off x="5744520" y="1312606"/>
        <a:ext cx="2440270" cy="366040"/>
      </dsp:txXfrm>
    </dsp:sp>
    <dsp:sp modelId="{F88DD70B-849E-4193-9B83-EFCB5B1486B8}">
      <dsp:nvSpPr>
        <dsp:cNvPr id="0" name=""/>
        <dsp:cNvSpPr/>
      </dsp:nvSpPr>
      <dsp:spPr>
        <a:xfrm>
          <a:off x="5744520" y="1732849"/>
          <a:ext cx="2440270" cy="131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DE30D-07D9-4106-BF03-CD1CF19BF17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BEB58-E33F-44A1-9AC3-56E59D413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95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BEB58-E33F-44A1-9AC3-56E59D4138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66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5" Type="http://schemas.openxmlformats.org/officeDocument/2006/relationships/image" Target="../media/image15.emf"/><Relationship Id="rId4" Type="http://schemas.openxmlformats.org/officeDocument/2006/relationships/image" Target="../media/image12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9137907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91390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54" y="1200151"/>
            <a:ext cx="8195046" cy="339447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9139050" cy="51435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1754" y="1200151"/>
            <a:ext cx="4004046" cy="3394472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9139050" cy="51435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754" y="1151335"/>
            <a:ext cx="4005634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754" y="1631156"/>
            <a:ext cx="4005634" cy="2963466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9594" y="1151335"/>
            <a:ext cx="4007207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9594" y="1631156"/>
            <a:ext cx="4007207" cy="2963466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913905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54" y="1200151"/>
            <a:ext cx="8195046" cy="339447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645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9139050" cy="514349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1754" y="1200151"/>
            <a:ext cx="4004046" cy="3394472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4373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9139050" cy="514349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1754" y="1151335"/>
            <a:ext cx="4005634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754" y="1631156"/>
            <a:ext cx="4005634" cy="2963466"/>
          </a:xfrm>
        </p:spPr>
        <p:txBody>
          <a:bodyPr/>
          <a:lstStyle>
            <a:lvl1pPr>
              <a:defRPr sz="2400">
                <a:latin typeface="+mj-lt"/>
                <a:cs typeface="Arial" panose="020B0604020202020204" pitchFamily="34" charset="0"/>
              </a:defRPr>
            </a:lvl1pPr>
            <a:lvl2pPr>
              <a:defRPr sz="2000">
                <a:latin typeface="+mj-lt"/>
                <a:cs typeface="Arial" panose="020B0604020202020204" pitchFamily="34" charset="0"/>
              </a:defRPr>
            </a:lvl2pPr>
            <a:lvl3pPr>
              <a:defRPr sz="1800">
                <a:latin typeface="+mj-lt"/>
                <a:cs typeface="Arial" panose="020B0604020202020204" pitchFamily="34" charset="0"/>
              </a:defRPr>
            </a:lvl3pPr>
            <a:lvl4pPr>
              <a:defRPr sz="1600">
                <a:latin typeface="+mj-lt"/>
                <a:cs typeface="Arial" panose="020B0604020202020204" pitchFamily="34" charset="0"/>
              </a:defRPr>
            </a:lvl4pPr>
            <a:lvl5pPr>
              <a:defRPr sz="1600">
                <a:latin typeface="+mj-lt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9594" y="1151335"/>
            <a:ext cx="4007207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9594" y="1631156"/>
            <a:ext cx="4007207" cy="2963466"/>
          </a:xfrm>
        </p:spPr>
        <p:txBody>
          <a:bodyPr/>
          <a:lstStyle>
            <a:lvl1pPr>
              <a:defRPr sz="2400">
                <a:latin typeface="+mj-lt"/>
                <a:cs typeface="Arial" panose="020B0604020202020204" pitchFamily="34" charset="0"/>
              </a:defRPr>
            </a:lvl1pPr>
            <a:lvl2pPr>
              <a:defRPr sz="2000">
                <a:latin typeface="+mj-lt"/>
                <a:cs typeface="Arial" panose="020B0604020202020204" pitchFamily="34" charset="0"/>
              </a:defRPr>
            </a:lvl2pPr>
            <a:lvl3pPr>
              <a:defRPr sz="1800">
                <a:latin typeface="+mj-lt"/>
                <a:cs typeface="Arial" panose="020B0604020202020204" pitchFamily="34" charset="0"/>
              </a:defRPr>
            </a:lvl3pPr>
            <a:lvl4pPr>
              <a:defRPr sz="1600">
                <a:latin typeface="+mj-lt"/>
                <a:cs typeface="Arial" panose="020B0604020202020204" pitchFamily="34" charset="0"/>
              </a:defRPr>
            </a:lvl4pPr>
            <a:lvl5pPr>
              <a:defRPr sz="1600">
                <a:latin typeface="+mj-lt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689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425789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8" imgH="338" progId="TCLayout.ActiveDocument.1">
                  <p:embed/>
                </p:oleObj>
              </mc:Choice>
              <mc:Fallback>
                <p:oleObj name="think-cell Slide" r:id="rId3" imgW="338" imgH="33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9528F3-DAB2-C44C-BA92-13B7E8270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415" y="2776637"/>
            <a:ext cx="3324586" cy="6436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50"/>
              </a:lnSpc>
              <a:buFontTx/>
              <a:buNone/>
              <a:defRPr sz="1800"/>
            </a:lvl1pPr>
          </a:lstStyle>
          <a:p>
            <a:pPr lvl="0"/>
            <a:r>
              <a:rPr lang="en-US" dirty="0"/>
              <a:t>Optional Subtitle goes here. Maximum two lines.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84C995-F235-7D4B-A3C2-EE3DB2DB2F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21494" y="379700"/>
            <a:ext cx="2056508" cy="1943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D2ED7F-60F4-F44D-A287-DE25E27B430A}"/>
              </a:ext>
            </a:extLst>
          </p:cNvPr>
          <p:cNvSpPr txBox="1"/>
          <p:nvPr userDrawn="1"/>
        </p:nvSpPr>
        <p:spPr bwMode="gray">
          <a:xfrm>
            <a:off x="459000" y="4722756"/>
            <a:ext cx="31390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" dirty="0">
                <a:solidFill>
                  <a:srgbClr val="FFFFFF"/>
                </a:solidFill>
                <a:latin typeface="Helvetica"/>
                <a:ea typeface="Helvetica" charset="0"/>
                <a:cs typeface="Helvetica" charset="0"/>
              </a:rPr>
              <a:t>United Rentals, Inc., 100 First Stamford Place, Stamford, CT 06902. © 2020 United Rentals, Inc. All rights reserved.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50" dirty="0">
              <a:solidFill>
                <a:srgbClr val="FFFFFF"/>
              </a:solidFill>
              <a:latin typeface="Helvetica"/>
              <a:ea typeface="Helvetica" charset="0"/>
              <a:cs typeface="Helvetica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0B88807-42AE-E545-ADC9-BFB6BF4A9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452" y="1563394"/>
            <a:ext cx="4546174" cy="959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ts val="3375"/>
              </a:lnSpc>
              <a:buFontTx/>
              <a:buNone/>
              <a:defRPr sz="3300" b="1">
                <a:latin typeface="+mj-lt"/>
              </a:defRPr>
            </a:lvl1pPr>
            <a:lvl2pPr marL="104060" indent="0">
              <a:buFontTx/>
              <a:buNone/>
              <a:defRPr/>
            </a:lvl2pPr>
            <a:lvl3pPr marL="288036" indent="0">
              <a:buFontTx/>
              <a:buNone/>
              <a:defRPr/>
            </a:lvl3pPr>
          </a:lstStyle>
          <a:p>
            <a:pPr lvl="0"/>
            <a:r>
              <a:rPr lang="en-US" dirty="0"/>
              <a:t>Presentation title. Max two lines.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EA5EAEA-61EA-D746-815B-178EF722E6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00625" y="-8680"/>
            <a:ext cx="414337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78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9137907" cy="51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9137907" cy="51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9137907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9137907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9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9137907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7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91390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893" y="1597819"/>
            <a:ext cx="7772400" cy="110251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893" y="2700338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913905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74C9901-7555-7C4C-92CA-62C442FC5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893" y="1597819"/>
            <a:ext cx="7772400" cy="110251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EE272A-B190-704C-84F0-0B084F927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893" y="2700338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0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0"/>
            <a:ext cx="913905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C18D2-DA36-344A-A0D2-5981341BB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893" y="1597819"/>
            <a:ext cx="7772400" cy="110251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EEA2D14-C3B1-5A42-99B9-A5EECE874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893" y="2700338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27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tags" Target="../tags/tag1.xml"/><Relationship Id="rId7" Type="http://schemas.openxmlformats.org/officeDocument/2006/relationships/image" Target="../media/image1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7" r:id="rId1"/>
    <p:sldLayoutId id="2147493471" r:id="rId2"/>
    <p:sldLayoutId id="2147493472" r:id="rId3"/>
    <p:sldLayoutId id="2147493468" r:id="rId4"/>
    <p:sldLayoutId id="2147493473" r:id="rId5"/>
    <p:sldLayoutId id="2147493469" r:id="rId6"/>
    <p:sldLayoutId id="2147493456" r:id="rId7"/>
    <p:sldLayoutId id="2147493470" r:id="rId8"/>
    <p:sldLayoutId id="2147493474" r:id="rId9"/>
    <p:sldLayoutId id="2147493457" r:id="rId10"/>
    <p:sldLayoutId id="2147493459" r:id="rId11"/>
    <p:sldLayoutId id="2147493460" r:id="rId12"/>
    <p:sldLayoutId id="2147493475" r:id="rId13"/>
    <p:sldLayoutId id="2147493476" r:id="rId14"/>
    <p:sldLayoutId id="2147493477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93BF770-81CA-7B46-9BDF-D93042DA3B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004524274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38" imgH="338" progId="TCLayout.ActiveDocument.1">
                  <p:embed/>
                </p:oleObj>
              </mc:Choice>
              <mc:Fallback>
                <p:oleObj name="think-cell Slide" r:id="rId5" imgW="338" imgH="33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93BF770-81CA-7B46-9BDF-D93042DA3B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F5F6132-340A-A646-A04B-DE26394646EA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2400" b="1" i="0" baseline="0" dirty="0">
              <a:latin typeface="Helvetica" panose="020B0604020202020204" pitchFamily="34" charset="0"/>
              <a:ea typeface="Helvetica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857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347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2"/>
          </a:solidFill>
          <a:latin typeface="+mj-lt"/>
          <a:ea typeface="Helvetica" charset="0"/>
          <a:cs typeface="Helvetica" charset="0"/>
        </a:defRPr>
      </a:lvl1pPr>
    </p:titleStyle>
    <p:bodyStyle>
      <a:lvl1pPr marL="102870" indent="-102870" algn="l" defTabSz="685800" rtl="0" eaLnBrk="1" latinLnBrk="0" hangingPunct="1">
        <a:lnSpc>
          <a:spcPct val="92000"/>
        </a:lnSpc>
        <a:spcBef>
          <a:spcPts val="900"/>
        </a:spcBef>
        <a:buClr>
          <a:schemeClr val="tx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Helvetica" charset="0"/>
          <a:cs typeface="Helvetica" charset="0"/>
        </a:defRPr>
      </a:lvl1pPr>
      <a:lvl2pPr marL="274320" indent="-170260" algn="l" defTabSz="685800" rtl="0" eaLnBrk="1" latinLnBrk="0" hangingPunct="1">
        <a:lnSpc>
          <a:spcPct val="92000"/>
        </a:lnSpc>
        <a:spcBef>
          <a:spcPts val="600"/>
        </a:spcBef>
        <a:buClr>
          <a:schemeClr val="tx2"/>
        </a:buClr>
        <a:buFont typeface="STIXGeneral-Regular" pitchFamily="2" charset="2"/>
        <a:buChar char="⏤"/>
        <a:tabLst/>
        <a:defRPr sz="1050" kern="1200">
          <a:solidFill>
            <a:schemeClr val="tx1"/>
          </a:solidFill>
          <a:latin typeface="+mn-lt"/>
          <a:ea typeface="Helvetica" charset="0"/>
          <a:cs typeface="Helvetica" charset="0"/>
        </a:defRPr>
      </a:lvl2pPr>
      <a:lvl3pPr marL="445770" indent="-157734" algn="l" defTabSz="685800" rtl="0" eaLnBrk="1" latinLnBrk="0" hangingPunct="1">
        <a:lnSpc>
          <a:spcPct val="92000"/>
        </a:lnSpc>
        <a:spcBef>
          <a:spcPts val="450"/>
        </a:spcBef>
        <a:buClr>
          <a:schemeClr val="tx2"/>
        </a:buClr>
        <a:buFontTx/>
        <a:buBlip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</a:buBlip>
        <a:tabLst/>
        <a:defRPr sz="1050" kern="1200">
          <a:solidFill>
            <a:schemeClr val="tx1"/>
          </a:solidFill>
          <a:latin typeface="+mn-lt"/>
          <a:ea typeface="Helvetica" charset="0"/>
          <a:cs typeface="Helvetica" charset="0"/>
        </a:defRPr>
      </a:lvl3pPr>
      <a:lvl4pPr marL="603504" indent="-160735" algn="l" defTabSz="685800" rtl="0" eaLnBrk="1" latinLnBrk="0" hangingPunct="1">
        <a:lnSpc>
          <a:spcPct val="92000"/>
        </a:lnSpc>
        <a:spcBef>
          <a:spcPts val="450"/>
        </a:spcBef>
        <a:buClr>
          <a:schemeClr val="tx2"/>
        </a:buClr>
        <a:buFontTx/>
        <a:buBlip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</a:buBlip>
        <a:tabLst/>
        <a:defRPr sz="1050" kern="1200">
          <a:solidFill>
            <a:schemeClr val="tx1"/>
          </a:solidFill>
          <a:latin typeface="+mn-lt"/>
          <a:ea typeface="Helvetica" charset="0"/>
          <a:cs typeface="Helvetica" charset="0"/>
        </a:defRPr>
      </a:lvl4pPr>
      <a:lvl5pPr marL="781812" indent="-170260" algn="l" defTabSz="685800" rtl="0" eaLnBrk="1" latinLnBrk="0" hangingPunct="1">
        <a:lnSpc>
          <a:spcPct val="92000"/>
        </a:lnSpc>
        <a:spcBef>
          <a:spcPts val="450"/>
        </a:spcBef>
        <a:buClr>
          <a:schemeClr val="tx2"/>
        </a:buClr>
        <a:buFontTx/>
        <a:buBlip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</a:buBlip>
        <a:tabLst/>
        <a:defRPr sz="1050" kern="1200">
          <a:solidFill>
            <a:schemeClr val="tx1"/>
          </a:solidFill>
          <a:latin typeface="+mn-lt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7248">
          <p15:clr>
            <a:srgbClr val="F26B43"/>
          </p15:clr>
        </p15:guide>
        <p15:guide id="6" orient="horz" pos="888">
          <p15:clr>
            <a:srgbClr val="F26B43"/>
          </p15:clr>
        </p15:guide>
        <p15:guide id="8" orient="horz" pos="3475">
          <p15:clr>
            <a:srgbClr val="F26B43"/>
          </p15:clr>
        </p15:guide>
        <p15:guide id="10" orient="horz" pos="3022">
          <p15:clr>
            <a:srgbClr val="F26B43"/>
          </p15:clr>
        </p15:guide>
        <p15:guide id="11" pos="336">
          <p15:clr>
            <a:srgbClr val="F26B43"/>
          </p15:clr>
        </p15:guide>
        <p15:guide id="12" orient="horz" pos="2682">
          <p15:clr>
            <a:srgbClr val="F26B43"/>
          </p15:clr>
        </p15:guide>
        <p15:guide id="13" orient="horz" pos="1071">
          <p15:clr>
            <a:srgbClr val="F26B43"/>
          </p15:clr>
        </p15:guide>
        <p15:guide id="14" pos="600">
          <p15:clr>
            <a:srgbClr val="F26B43"/>
          </p15:clr>
        </p15:guide>
        <p15:guide id="15" pos="7440">
          <p15:clr>
            <a:srgbClr val="F26B43"/>
          </p15:clr>
        </p15:guide>
        <p15:guide id="16" pos="240">
          <p15:clr>
            <a:srgbClr val="F26B43"/>
          </p15:clr>
        </p15:guide>
        <p15:guide id="17" pos="480">
          <p15:clr>
            <a:srgbClr val="F26B43"/>
          </p15:clr>
        </p15:guide>
        <p15:guide id="18" pos="744">
          <p15:clr>
            <a:srgbClr val="F26B43"/>
          </p15:clr>
        </p15:guide>
        <p15:guide id="19" pos="624">
          <p15:clr>
            <a:srgbClr val="F26B43"/>
          </p15:clr>
        </p15:guide>
        <p15:guide id="20" pos="768">
          <p15:clr>
            <a:srgbClr val="F26B43"/>
          </p15:clr>
        </p15:guide>
        <p15:guide id="21" pos="3672">
          <p15:clr>
            <a:srgbClr val="F26B43"/>
          </p15:clr>
        </p15:guide>
        <p15:guide id="22" pos="4032">
          <p15:clr>
            <a:srgbClr val="F26B43"/>
          </p15:clr>
        </p15:guide>
        <p15:guide id="23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6519-9805-2008-7386-AEC1FD316B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Cold Weather Training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D1EE4-84E6-BFB1-1706-F5858C02DA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176522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96BC-DD68-2575-29D4-CC570CD6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 anchor="ctr">
            <a:normAutofit/>
          </a:bodyPr>
          <a:lstStyle/>
          <a:p>
            <a:r>
              <a:rPr lang="en-US"/>
              <a:t>Elevated Slab Tenting</a:t>
            </a:r>
            <a:endParaRPr lang="en-US" dirty="0"/>
          </a:p>
        </p:txBody>
      </p:sp>
      <p:pic>
        <p:nvPicPr>
          <p:cNvPr id="4" name="Picture 3" descr="A construction site with cranes and a red crane&#10;&#10;Description automatically generated">
            <a:extLst>
              <a:ext uri="{FF2B5EF4-FFF2-40B4-BE49-F238E27FC236}">
                <a16:creationId xmlns:a16="http://schemas.microsoft.com/office/drawing/2014/main" id="{B3076934-91E5-140A-894B-293701FBB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4" r="468" b="1"/>
          <a:stretch/>
        </p:blipFill>
        <p:spPr>
          <a:xfrm>
            <a:off x="491754" y="1066801"/>
            <a:ext cx="4004046" cy="3394472"/>
          </a:xfrm>
          <a:prstGeom prst="rect">
            <a:avLst/>
          </a:prstGeom>
          <a:noFill/>
        </p:spPr>
      </p:pic>
      <p:pic>
        <p:nvPicPr>
          <p:cNvPr id="5" name="Picture 4" descr="A construction site with cranes and a building&#10;&#10;Description automatically generated">
            <a:extLst>
              <a:ext uri="{FF2B5EF4-FFF2-40B4-BE49-F238E27FC236}">
                <a16:creationId xmlns:a16="http://schemas.microsoft.com/office/drawing/2014/main" id="{9D9DF699-86F9-144F-75FA-32D3964FA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19" b="2"/>
          <a:stretch/>
        </p:blipFill>
        <p:spPr>
          <a:xfrm>
            <a:off x="4648200" y="1066801"/>
            <a:ext cx="4038600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731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6816D-F9C9-8B02-E7A5-43FEF2AD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Elevated Slab Tenting</a:t>
            </a:r>
          </a:p>
        </p:txBody>
      </p:sp>
      <p:pic>
        <p:nvPicPr>
          <p:cNvPr id="6" name="Content Placeholder 8" descr="A construction site with metal poles and a yellow machine&#10;&#10;Description automatically generated">
            <a:extLst>
              <a:ext uri="{FF2B5EF4-FFF2-40B4-BE49-F238E27FC236}">
                <a16:creationId xmlns:a16="http://schemas.microsoft.com/office/drawing/2014/main" id="{9CB23AAE-5226-D27D-9399-BEB88FBB4B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68" r="10339" b="-2"/>
          <a:stretch/>
        </p:blipFill>
        <p:spPr>
          <a:xfrm>
            <a:off x="491754" y="1076326"/>
            <a:ext cx="4004046" cy="3394472"/>
          </a:xfrm>
          <a:noFill/>
        </p:spPr>
      </p:pic>
      <p:pic>
        <p:nvPicPr>
          <p:cNvPr id="5" name="Content Placeholder 7" descr="A construction site with several metal pipes&#10;&#10;Description automatically generated">
            <a:extLst>
              <a:ext uri="{FF2B5EF4-FFF2-40B4-BE49-F238E27FC236}">
                <a16:creationId xmlns:a16="http://schemas.microsoft.com/office/drawing/2014/main" id="{871C7942-C5B2-08EB-DD0A-361EBCCAB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69" b="1"/>
          <a:stretch/>
        </p:blipFill>
        <p:spPr>
          <a:xfrm>
            <a:off x="4648200" y="1076326"/>
            <a:ext cx="4038600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69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D219-AC84-5C73-DE0B-6136B57A0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Masonry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552F3-E4B6-D2F6-EEF6-C6EDB87C7E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Elevator/stair shafts</a:t>
            </a:r>
          </a:p>
          <a:p>
            <a:r>
              <a:rPr lang="en-US" dirty="0"/>
              <a:t>Grout temperatures</a:t>
            </a:r>
          </a:p>
          <a:p>
            <a:r>
              <a:rPr lang="en-US" dirty="0"/>
              <a:t>Tenting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64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46F7C-7840-565E-AC72-FF3DAAF8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Temp Heating </a:t>
            </a:r>
          </a:p>
        </p:txBody>
      </p:sp>
      <p:pic>
        <p:nvPicPr>
          <p:cNvPr id="5122" name="Picture 2" descr="Winter safety checklist: Stay safe and warm with this guide | CNN">
            <a:extLst>
              <a:ext uri="{FF2B5EF4-FFF2-40B4-BE49-F238E27FC236}">
                <a16:creationId xmlns:a16="http://schemas.microsoft.com/office/drawing/2014/main" id="{3BD54E7F-19A9-17CB-08B2-2598590B6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4" r="-3" b="-3"/>
          <a:stretch/>
        </p:blipFill>
        <p:spPr bwMode="auto">
          <a:xfrm>
            <a:off x="491754" y="1200151"/>
            <a:ext cx="4004046" cy="33944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F7F34-0051-92FD-B3D2-B651DBEFD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/>
          <a:p>
            <a:r>
              <a:rPr lang="en-US" dirty="0"/>
              <a:t>Permanent systems versus temporary</a:t>
            </a:r>
          </a:p>
          <a:p>
            <a:r>
              <a:rPr lang="en-US" dirty="0"/>
              <a:t>Beating winter</a:t>
            </a:r>
          </a:p>
          <a:p>
            <a:r>
              <a:rPr lang="en-US" dirty="0"/>
              <a:t>Retail in multifamily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94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8648-4822-29B7-10EA-64841E9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 Heating – Permanent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459BBD-1E21-B490-A954-7E65151E8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Extend your warranty period on HVAC</a:t>
            </a:r>
          </a:p>
          <a:p>
            <a:r>
              <a:rPr lang="en-US" dirty="0"/>
              <a:t>Additional filter changes</a:t>
            </a:r>
          </a:p>
          <a:p>
            <a:pPr lvl="1"/>
            <a:r>
              <a:rPr lang="en-US" dirty="0"/>
              <a:t>Buyout – winter or summer</a:t>
            </a:r>
          </a:p>
          <a:p>
            <a:r>
              <a:rPr lang="en-US" dirty="0"/>
              <a:t>Permanent power </a:t>
            </a:r>
          </a:p>
          <a:p>
            <a:r>
              <a:rPr lang="en-US" dirty="0"/>
              <a:t>Exterior facade or temp enclosure</a:t>
            </a:r>
          </a:p>
          <a:p>
            <a:pPr lvl="1"/>
            <a:r>
              <a:rPr lang="en-US" dirty="0"/>
              <a:t>windows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74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244FD-226D-4465-EF29-CAC760D1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 anchor="ctr">
            <a:normAutofit/>
          </a:bodyPr>
          <a:lstStyle/>
          <a:p>
            <a:r>
              <a:rPr lang="en-US" sz="3700"/>
              <a:t>Temp Heating – Temporary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D3FF0-B669-1AB7-B6F0-CB563E01F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754" y="1200151"/>
            <a:ext cx="4004046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Power supply</a:t>
            </a:r>
          </a:p>
          <a:p>
            <a:pPr>
              <a:lnSpc>
                <a:spcPct val="90000"/>
              </a:lnSpc>
            </a:pPr>
            <a:r>
              <a:rPr lang="en-US" sz="2000"/>
              <a:t>Gas supply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Permanent meter</a:t>
            </a:r>
          </a:p>
          <a:p>
            <a:pPr>
              <a:lnSpc>
                <a:spcPct val="90000"/>
              </a:lnSpc>
            </a:pPr>
            <a:r>
              <a:rPr lang="en-US" sz="2000"/>
              <a:t>Types of heaters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Building types will determine</a:t>
            </a:r>
          </a:p>
          <a:p>
            <a:pPr>
              <a:lnSpc>
                <a:spcPct val="90000"/>
              </a:lnSpc>
            </a:pPr>
            <a:r>
              <a:rPr lang="en-US" sz="2000"/>
              <a:t>Insurance requirements</a:t>
            </a:r>
          </a:p>
          <a:p>
            <a:pPr>
              <a:lnSpc>
                <a:spcPct val="90000"/>
              </a:lnSpc>
            </a:pPr>
            <a:r>
              <a:rPr lang="en-US" sz="2000"/>
              <a:t>Ducting heaters</a:t>
            </a:r>
          </a:p>
          <a:p>
            <a:pPr>
              <a:lnSpc>
                <a:spcPct val="90000"/>
              </a:lnSpc>
            </a:pPr>
            <a:r>
              <a:rPr lang="en-US" sz="2000"/>
              <a:t>Labor for moving heaters &amp; filling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  <p:pic>
        <p:nvPicPr>
          <p:cNvPr id="4098" name="Picture 2" descr="Construction Heaters (Temporary Heat) in CT | Construction Heaters  (Temporary Heat) Services CT 860-365-5218">
            <a:extLst>
              <a:ext uri="{FF2B5EF4-FFF2-40B4-BE49-F238E27FC236}">
                <a16:creationId xmlns:a16="http://schemas.microsoft.com/office/drawing/2014/main" id="{BAB54082-4E63-64C8-50E4-5001ACF2F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6" r="3174" b="1"/>
          <a:stretch/>
        </p:blipFill>
        <p:spPr bwMode="auto">
          <a:xfrm>
            <a:off x="4648200" y="1200151"/>
            <a:ext cx="3638550" cy="305822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22418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3C50E3-0ABB-1263-8FE4-B9721C22E1F4}"/>
              </a:ext>
            </a:extLst>
          </p:cNvPr>
          <p:cNvSpPr/>
          <p:nvPr/>
        </p:nvSpPr>
        <p:spPr>
          <a:xfrm>
            <a:off x="0" y="4366701"/>
            <a:ext cx="9144000" cy="75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3A8F23-CE91-921D-D7A1-D92F265F2F45}"/>
              </a:ext>
            </a:extLst>
          </p:cNvPr>
          <p:cNvSpPr/>
          <p:nvPr/>
        </p:nvSpPr>
        <p:spPr>
          <a:xfrm>
            <a:off x="0" y="0"/>
            <a:ext cx="9144000" cy="75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8C37E-5508-2A68-DE45-3D5F2C613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301"/>
            <a:ext cx="9144000" cy="43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6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3D318-49FA-1D40-A0E4-04BFEF15EE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415" y="2825496"/>
            <a:ext cx="3862558" cy="594824"/>
          </a:xfrm>
        </p:spPr>
        <p:txBody>
          <a:bodyPr/>
          <a:lstStyle/>
          <a:p>
            <a:r>
              <a:rPr lang="en-US" dirty="0"/>
              <a:t>Understanding The Fundamental's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A1275-D7D7-7348-BBC5-B29F43DFC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452" y="1563394"/>
            <a:ext cx="4546174" cy="964367"/>
          </a:xfrm>
        </p:spPr>
        <p:txBody>
          <a:bodyPr/>
          <a:lstStyle/>
          <a:p>
            <a:r>
              <a:rPr lang="en-US" dirty="0"/>
              <a:t>Basic Heating Principles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5F2B7AD-1352-A24B-AEFC-F051CF65887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625" y="1009305"/>
            <a:ext cx="4143375" cy="3107531"/>
          </a:xfrm>
        </p:spPr>
      </p:pic>
    </p:spTree>
    <p:extLst>
      <p:ext uri="{BB962C8B-B14F-4D97-AF65-F5344CB8AC3E}">
        <p14:creationId xmlns:p14="http://schemas.microsoft.com/office/powerpoint/2010/main" val="114496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3D318-49FA-1D40-A0E4-04BFEF15EE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415" y="1543050"/>
            <a:ext cx="4232890" cy="2955798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CFM - Cubic feet per minute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CFH – Cubic feet per hour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BTU (British Thermal Unit)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Infiltration Heat Loss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Air Change Rate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Ventilation Rate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Design Temperature Difference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“U” Value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A1275-D7D7-7348-BBC5-B29F43DFC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452" y="870967"/>
            <a:ext cx="4546174" cy="548640"/>
          </a:xfrm>
        </p:spPr>
        <p:txBody>
          <a:bodyPr/>
          <a:lstStyle/>
          <a:p>
            <a:r>
              <a:rPr lang="en-US" dirty="0"/>
              <a:t>Glossary of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6B604A0-8509-1E4D-A165-EFCAAEFE2A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491383"/>
            <a:ext cx="4143375" cy="4143375"/>
          </a:xfrm>
        </p:spPr>
      </p:pic>
    </p:spTree>
    <p:extLst>
      <p:ext uri="{BB962C8B-B14F-4D97-AF65-F5344CB8AC3E}">
        <p14:creationId xmlns:p14="http://schemas.microsoft.com/office/powerpoint/2010/main" val="72268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3D318-49FA-1D40-A0E4-04BFEF15EE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415" y="3257550"/>
            <a:ext cx="4418056" cy="973836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Choosing the right heater for the application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A1275-D7D7-7348-BBC5-B29F43DFC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414" y="966978"/>
            <a:ext cx="4418056" cy="18242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Direct Fired Heater 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Verses</a:t>
            </a:r>
          </a:p>
          <a:p>
            <a:pPr>
              <a:lnSpc>
                <a:spcPct val="100000"/>
              </a:lnSpc>
            </a:pPr>
            <a:r>
              <a:rPr lang="en-US" dirty="0"/>
              <a:t>Indirect Fired Heater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C7CBDEC-B6E0-8648-AAC1-6ACF00CC6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625" y="1009305"/>
            <a:ext cx="4143375" cy="3107531"/>
          </a:xfrm>
        </p:spPr>
      </p:pic>
    </p:spTree>
    <p:extLst>
      <p:ext uri="{BB962C8B-B14F-4D97-AF65-F5344CB8AC3E}">
        <p14:creationId xmlns:p14="http://schemas.microsoft.com/office/powerpoint/2010/main" val="110961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2B8CE-B17E-AD85-28DD-02DDEEB1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CAAC2B-864A-EF1F-3EF4-47C5ABF2AD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1978727"/>
              </p:ext>
            </p:extLst>
          </p:nvPr>
        </p:nvGraphicFramePr>
        <p:xfrm>
          <a:off x="492125" y="1200150"/>
          <a:ext cx="8194675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5054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3D318-49FA-1D40-A0E4-04BFEF15EE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7191" y="1248157"/>
            <a:ext cx="5260086" cy="3477005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Must use 100% outside air for combustion air, (never recirculate)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Natural gas or propane gas only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Best heater for heating large spaces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Will provide higher CFM of low R.H. air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Most units can support over 400’ft of fabric duct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10 to 1 fan induction ratio (Centrifugal Blower)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100% Fuel efficiency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180ºF high fire &amp; 100ºF low fire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A1275-D7D7-7348-BBC5-B29F43DFC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190" y="740665"/>
            <a:ext cx="4623436" cy="528350"/>
          </a:xfrm>
        </p:spPr>
        <p:txBody>
          <a:bodyPr/>
          <a:lstStyle/>
          <a:p>
            <a:r>
              <a:rPr lang="en-US" dirty="0"/>
              <a:t>Direct Fired Heater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8FA086B-1786-6C43-A2CD-6472F17338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78" y="1010964"/>
            <a:ext cx="3420012" cy="3714198"/>
          </a:xfrm>
        </p:spPr>
      </p:pic>
    </p:spTree>
    <p:extLst>
      <p:ext uri="{BB962C8B-B14F-4D97-AF65-F5344CB8AC3E}">
        <p14:creationId xmlns:p14="http://schemas.microsoft.com/office/powerpoint/2010/main" val="297142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3D318-49FA-1D40-A0E4-04BFEF15EE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415" y="1447039"/>
            <a:ext cx="4729030" cy="3099815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Fuel oil &amp; natural gas or propane fired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air can be recirculated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Lower CFM better suited to small area’s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Self contained fuel oil units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Towable up to 1 Million Btu’s/hr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Currently limited to 2 million btu’s/hr output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Most are limited to 100’ft of discharge duct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80% Fuel efficiency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A1275-D7D7-7348-BBC5-B29F43DFC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6616" y="709448"/>
            <a:ext cx="4644010" cy="526175"/>
          </a:xfrm>
        </p:spPr>
        <p:txBody>
          <a:bodyPr/>
          <a:lstStyle/>
          <a:p>
            <a:r>
              <a:rPr lang="en-US" dirty="0"/>
              <a:t>Indirect Fired Heater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8331D47-ADFC-AF46-A0F6-DF443ACF73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45" y="762657"/>
            <a:ext cx="3929555" cy="3588625"/>
          </a:xfrm>
        </p:spPr>
      </p:pic>
    </p:spTree>
    <p:extLst>
      <p:ext uri="{BB962C8B-B14F-4D97-AF65-F5344CB8AC3E}">
        <p14:creationId xmlns:p14="http://schemas.microsoft.com/office/powerpoint/2010/main" val="246040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3D318-49FA-1D40-A0E4-04BFEF15EE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3746" y="1364742"/>
            <a:ext cx="5330590" cy="3147822"/>
          </a:xfrm>
        </p:spPr>
        <p:txBody>
          <a:bodyPr/>
          <a:lstStyle/>
          <a:p>
            <a:r>
              <a:rPr lang="en-US" dirty="0"/>
              <a:t>Only 92% of natural gas and propane can be converted to energy the remaining 8% become: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Water Vapor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Carbon Dioxide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Carbon Monoxide</a:t>
            </a:r>
          </a:p>
          <a:p>
            <a:r>
              <a:rPr lang="en-US" dirty="0"/>
              <a:t>Every Million btu’s of fuel burned will produce: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11.7 gallons of water from natural gas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9.7 gallons of water from propane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A1275-D7D7-7348-BBC5-B29F43DFC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166" y="754381"/>
            <a:ext cx="5399170" cy="498150"/>
          </a:xfrm>
        </p:spPr>
        <p:txBody>
          <a:bodyPr/>
          <a:lstStyle/>
          <a:p>
            <a:r>
              <a:rPr lang="en-US" sz="2700" dirty="0"/>
              <a:t>Byproducts From Combustion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8969D51-A7DA-524F-A501-5C55FDB4CE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36" y="294895"/>
            <a:ext cx="3559664" cy="4519422"/>
          </a:xfrm>
        </p:spPr>
      </p:pic>
    </p:spTree>
    <p:extLst>
      <p:ext uri="{BB962C8B-B14F-4D97-AF65-F5344CB8AC3E}">
        <p14:creationId xmlns:p14="http://schemas.microsoft.com/office/powerpoint/2010/main" val="208786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3D318-49FA-1D40-A0E4-04BFEF15EE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481" y="1522476"/>
            <a:ext cx="5184648" cy="2962656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Air only knows one thing to equalize itself with the ambient air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hotter the air the faster it rises upward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warmer the air the more water it can hold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For every action there is a opposite and equal reaction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Recirculation of the inside air increases infiltration of outside air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A1275-D7D7-7348-BBC5-B29F43DFC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309" y="850391"/>
            <a:ext cx="5589270" cy="498150"/>
          </a:xfrm>
        </p:spPr>
        <p:txBody>
          <a:bodyPr/>
          <a:lstStyle/>
          <a:p>
            <a:r>
              <a:rPr lang="en-US" sz="2700" dirty="0"/>
              <a:t>Understanding How Air Behaves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7BBA564-4507-9446-9BE7-FFB8BE3324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79" y="1"/>
            <a:ext cx="3376421" cy="5993891"/>
          </a:xfrm>
        </p:spPr>
      </p:pic>
    </p:spTree>
    <p:extLst>
      <p:ext uri="{BB962C8B-B14F-4D97-AF65-F5344CB8AC3E}">
        <p14:creationId xmlns:p14="http://schemas.microsoft.com/office/powerpoint/2010/main" val="316160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50877" y="1181004"/>
            <a:ext cx="5013198" cy="3372709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Using outside air for combustion air creates positive pressure on the buildings envelope  forcing air through the cracked and crevices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We can calculate the air change rate by dividing the building volume by the equipment CFH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dirty="0"/>
              <a:t>Rules of Thumb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1 air change every 2 hours is the minimum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1 air change every hour up to 1.5 air changes is needed on taller structures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0877" y="678943"/>
            <a:ext cx="4849749" cy="489365"/>
          </a:xfrm>
        </p:spPr>
        <p:txBody>
          <a:bodyPr/>
          <a:lstStyle/>
          <a:p>
            <a:r>
              <a:rPr lang="en-US" sz="2400" dirty="0"/>
              <a:t>Air Change Rate Requirements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r="19792"/>
          <a:stretch>
            <a:fillRect/>
          </a:stretch>
        </p:blipFill>
        <p:spPr>
          <a:xfrm rot="10800000">
            <a:off x="5232654" y="-8680"/>
            <a:ext cx="3911346" cy="5143500"/>
          </a:xfrm>
        </p:spPr>
      </p:pic>
    </p:spTree>
    <p:extLst>
      <p:ext uri="{BB962C8B-B14F-4D97-AF65-F5344CB8AC3E}">
        <p14:creationId xmlns:p14="http://schemas.microsoft.com/office/powerpoint/2010/main" val="344095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581" y="966978"/>
            <a:ext cx="8881110" cy="528350"/>
          </a:xfrm>
        </p:spPr>
        <p:txBody>
          <a:bodyPr/>
          <a:lstStyle/>
          <a:p>
            <a:r>
              <a:rPr lang="en-US" dirty="0"/>
              <a:t>Current List of Makeup Air Heaters</a:t>
            </a: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1710160"/>
          <a:ext cx="9144000" cy="342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3672099" imgH="2065036" progId="PowerPoint.Show.12">
                  <p:embed/>
                </p:oleObj>
              </mc:Choice>
              <mc:Fallback>
                <p:oleObj name="Presentation" r:id="rId2" imgW="3672099" imgH="2065036" progId="PowerPoint.Show.12">
                  <p:embed/>
                  <p:pic>
                    <p:nvPicPr>
                      <p:cNvPr id="5" name="Object 4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710160"/>
                        <a:ext cx="9144000" cy="3420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01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4571-B0B1-E577-6C4C-4809FB20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Holds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D0CBE-0373-C16C-AF6C-28E4FE380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Owner vs. Brinkmann held</a:t>
            </a:r>
          </a:p>
          <a:p>
            <a:pPr lvl="1"/>
            <a:r>
              <a:rPr lang="en-US" b="1" u="sng" dirty="0"/>
              <a:t>Communication!!!</a:t>
            </a:r>
          </a:p>
          <a:p>
            <a:r>
              <a:rPr lang="en-US" dirty="0"/>
              <a:t>Owner – schedule delay or incur cost?</a:t>
            </a:r>
          </a:p>
          <a:p>
            <a:pPr lvl="1"/>
            <a:r>
              <a:rPr lang="en-US" dirty="0"/>
              <a:t>Weigh the cost versus delay in each scenario</a:t>
            </a:r>
          </a:p>
          <a:p>
            <a:r>
              <a:rPr lang="en-US" dirty="0"/>
              <a:t>How are you tracking lost days?</a:t>
            </a:r>
          </a:p>
          <a:p>
            <a:r>
              <a:rPr lang="en-US" dirty="0"/>
              <a:t>How is this carried with subs?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3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984A2-3E94-939C-2103-6E71A426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Allowance Log</a:t>
            </a:r>
          </a:p>
        </p:txBody>
      </p:sp>
      <p:pic>
        <p:nvPicPr>
          <p:cNvPr id="4" name="Content Placeholder 2" descr="A red and white document with numbers and text&#10;&#10;Description automatically generated">
            <a:extLst>
              <a:ext uri="{FF2B5EF4-FFF2-40B4-BE49-F238E27FC236}">
                <a16:creationId xmlns:a16="http://schemas.microsoft.com/office/drawing/2014/main" id="{FF09D80F-E20A-2D43-9676-5FF050EE6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9310" y="295275"/>
            <a:ext cx="3974189" cy="4686989"/>
          </a:xfrm>
        </p:spPr>
      </p:pic>
    </p:spTree>
    <p:extLst>
      <p:ext uri="{BB962C8B-B14F-4D97-AF65-F5344CB8AC3E}">
        <p14:creationId xmlns:p14="http://schemas.microsoft.com/office/powerpoint/2010/main" val="753710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5DC4-1D93-3F4F-3105-82B4EDC1A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Earthwork &amp; Foundations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E0C27-D010-72A6-1B65-250BD7C65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754" y="1200151"/>
            <a:ext cx="4004046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Frost in the soil</a:t>
            </a:r>
          </a:p>
          <a:p>
            <a:r>
              <a:rPr lang="en-US" dirty="0"/>
              <a:t>Remove &amp; replace</a:t>
            </a:r>
          </a:p>
          <a:p>
            <a:r>
              <a:rPr lang="en-US" dirty="0"/>
              <a:t>Code-L</a:t>
            </a:r>
          </a:p>
          <a:p>
            <a:r>
              <a:rPr lang="en-US" dirty="0"/>
              <a:t>Additional rock – crane road maintenance</a:t>
            </a:r>
          </a:p>
        </p:txBody>
      </p:sp>
      <p:pic>
        <p:nvPicPr>
          <p:cNvPr id="1026" name="Picture 2" descr="New global and continuous soil freeze-thaw data released to boost climate  change assessment - Finnish Meteorological Institute">
            <a:extLst>
              <a:ext uri="{FF2B5EF4-FFF2-40B4-BE49-F238E27FC236}">
                <a16:creationId xmlns:a16="http://schemas.microsoft.com/office/drawing/2014/main" id="{33AC3E2E-F2D5-8F6A-F9EF-13F1BF44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761531"/>
            <a:ext cx="4038600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73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D436-1D79-2CFA-8AF2-8D7EC3130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Winter Concrete</a:t>
            </a:r>
          </a:p>
        </p:txBody>
      </p:sp>
      <p:pic>
        <p:nvPicPr>
          <p:cNvPr id="2050" name="Picture 2" descr="What Precautions Should You Take When Pouring Concrete in the Winter?">
            <a:extLst>
              <a:ext uri="{FF2B5EF4-FFF2-40B4-BE49-F238E27FC236}">
                <a16:creationId xmlns:a16="http://schemas.microsoft.com/office/drawing/2014/main" id="{4416A853-A2B1-B97B-AB30-6CDF08D1E7D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r="25612"/>
          <a:stretch/>
        </p:blipFill>
        <p:spPr bwMode="auto">
          <a:xfrm>
            <a:off x="491754" y="1200151"/>
            <a:ext cx="4004046" cy="33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3F05-C33F-43D2-C272-760D1B49C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/>
              <a:t>Winter Concrete Services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Hot Water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Concrete Additives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NCA (Non-Chloride Accelerator), Fly Ash, High Ranger Water reducers, </a:t>
            </a:r>
            <a:r>
              <a:rPr lang="en-US" sz="1800" err="1"/>
              <a:t>etc</a:t>
            </a:r>
            <a:endParaRPr lang="en-US" sz="1800"/>
          </a:p>
          <a:p>
            <a:pPr marL="256540" indent="-256540">
              <a:lnSpc>
                <a:spcPct val="90000"/>
              </a:lnSpc>
            </a:pPr>
            <a:r>
              <a:rPr lang="en-US" sz="1800"/>
              <a:t>Historical Unit Costs</a:t>
            </a:r>
          </a:p>
          <a:p>
            <a:pPr marL="556555" lvl="1" indent="-256540">
              <a:lnSpc>
                <a:spcPct val="90000"/>
              </a:lnSpc>
            </a:pPr>
            <a:r>
              <a:rPr lang="en-US" sz="1800"/>
              <a:t>Hot Water – $6/CYD</a:t>
            </a:r>
            <a:endParaRPr lang="en-US" sz="1800">
              <a:highlight>
                <a:srgbClr val="FFFF00"/>
              </a:highlight>
            </a:endParaRPr>
          </a:p>
          <a:p>
            <a:pPr marL="556555" lvl="1" indent="-256540">
              <a:lnSpc>
                <a:spcPct val="90000"/>
              </a:lnSpc>
            </a:pPr>
            <a:r>
              <a:rPr lang="en-US" sz="1800"/>
              <a:t>1% NCA - $5/CYD</a:t>
            </a:r>
          </a:p>
          <a:p>
            <a:pPr marL="556555" lvl="1" indent="-256540">
              <a:lnSpc>
                <a:spcPct val="90000"/>
              </a:lnSpc>
            </a:pPr>
            <a:r>
              <a:rPr lang="en-US" sz="1800"/>
              <a:t>2% NCA – $10/CYD</a:t>
            </a:r>
          </a:p>
          <a:p>
            <a:pPr>
              <a:lnSpc>
                <a:spcPct val="9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643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960B8-26B7-AB4C-AA2E-A25FA684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54" y="0"/>
            <a:ext cx="8195046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Slab on Grade</a:t>
            </a:r>
          </a:p>
        </p:txBody>
      </p:sp>
      <p:pic>
        <p:nvPicPr>
          <p:cNvPr id="3074" name="Picture 2" descr="Common Mistakes in Cold Weather Concreting: How to Avoid Them? - The  Constructor">
            <a:extLst>
              <a:ext uri="{FF2B5EF4-FFF2-40B4-BE49-F238E27FC236}">
                <a16:creationId xmlns:a16="http://schemas.microsoft.com/office/drawing/2014/main" id="{83B8FD8F-0EC3-83B0-261D-8AA13325FCA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2" b="1"/>
          <a:stretch/>
        </p:blipFill>
        <p:spPr bwMode="auto">
          <a:xfrm>
            <a:off x="491754" y="1200151"/>
            <a:ext cx="4004046" cy="33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B07A2-2F76-4F66-EB8E-E68922F2A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/>
              <a:t>Frost in soil</a:t>
            </a:r>
          </a:p>
          <a:p>
            <a:pPr marL="256540" indent="-256540">
              <a:lnSpc>
                <a:spcPct val="90000"/>
              </a:lnSpc>
            </a:pPr>
            <a:r>
              <a:rPr lang="en-US" sz="2200"/>
              <a:t>Remove &amp; replace – same as soil</a:t>
            </a:r>
          </a:p>
          <a:p>
            <a:pPr marL="556895" lvl="1" indent="-213995">
              <a:lnSpc>
                <a:spcPct val="90000"/>
              </a:lnSpc>
            </a:pPr>
            <a:r>
              <a:rPr lang="en-US" sz="2200"/>
              <a:t>Compacted fill</a:t>
            </a:r>
          </a:p>
          <a:p>
            <a:pPr marL="256540" indent="-256540">
              <a:lnSpc>
                <a:spcPct val="90000"/>
              </a:lnSpc>
            </a:pPr>
            <a:r>
              <a:rPr lang="en-US" sz="2200"/>
              <a:t>Ground thaw machine</a:t>
            </a:r>
          </a:p>
          <a:p>
            <a:pPr marL="256540" indent="-256540">
              <a:lnSpc>
                <a:spcPct val="90000"/>
              </a:lnSpc>
            </a:pPr>
            <a:r>
              <a:rPr lang="en-US" sz="2200"/>
              <a:t>Blankets</a:t>
            </a:r>
          </a:p>
          <a:p>
            <a:pPr marL="556895" lvl="1" indent="-213995">
              <a:lnSpc>
                <a:spcPct val="90000"/>
              </a:lnSpc>
            </a:pPr>
            <a:r>
              <a:rPr lang="en-US" sz="2200"/>
              <a:t>Labor &amp; touches</a:t>
            </a:r>
          </a:p>
          <a:p>
            <a:pPr marL="556895" lvl="1" indent="-213995">
              <a:lnSpc>
                <a:spcPct val="90000"/>
              </a:lnSpc>
            </a:pPr>
            <a:r>
              <a:rPr lang="en-US" sz="2200"/>
              <a:t>Rental vs Purchase?</a:t>
            </a:r>
          </a:p>
          <a:p>
            <a:pPr marL="856910" lvl="2" indent="-213995">
              <a:lnSpc>
                <a:spcPct val="90000"/>
              </a:lnSpc>
            </a:pPr>
            <a:r>
              <a:rPr lang="en-US" sz="2200"/>
              <a:t>~$0.40/SF/MO – Rental </a:t>
            </a:r>
          </a:p>
          <a:p>
            <a:pPr>
              <a:lnSpc>
                <a:spcPct val="90000"/>
              </a:lnSpc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038195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3CBFB-B0D0-C6D5-C9F0-F77BA8166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Footings &amp; Slab on Grade Blankets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0CDB13-0CE8-E52A-7340-9DA4A4C58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11" descr="A construction site with several pillars&#10;&#10;Description automatically generated">
            <a:extLst>
              <a:ext uri="{FF2B5EF4-FFF2-40B4-BE49-F238E27FC236}">
                <a16:creationId xmlns:a16="http://schemas.microsoft.com/office/drawing/2014/main" id="{74ACDDA5-77C4-67D0-D91A-6982502C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456" y="1002507"/>
            <a:ext cx="4891088" cy="36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80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F6F1A-879A-1E72-D342-30D2F8C7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Elevated Slab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015AEF-2F3F-8D20-2EA3-1DC7B3227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256540" indent="-256540"/>
            <a:r>
              <a:rPr lang="en-US" dirty="0"/>
              <a:t>Similar to SOG</a:t>
            </a:r>
            <a:endParaRPr lang="en-US"/>
          </a:p>
          <a:p>
            <a:pPr marL="556555" lvl="1" indent="-256540"/>
            <a:r>
              <a:rPr lang="en-US" sz="2800"/>
              <a:t>Hot water</a:t>
            </a:r>
          </a:p>
          <a:p>
            <a:pPr marL="556555" lvl="1" indent="-256540"/>
            <a:r>
              <a:rPr lang="en-US" sz="2800"/>
              <a:t>Blankets</a:t>
            </a:r>
          </a:p>
          <a:p>
            <a:pPr marL="256540" indent="-256540"/>
            <a:r>
              <a:rPr lang="en-US" dirty="0"/>
              <a:t>Heating under slab</a:t>
            </a:r>
            <a:endParaRPr lang="en-US"/>
          </a:p>
          <a:p>
            <a:pPr marL="256540" indent="-256540"/>
            <a:endParaRPr lang="en-US">
              <a:highlight>
                <a:srgbClr val="FFFF00"/>
              </a:highlight>
            </a:endParaRPr>
          </a:p>
          <a:p>
            <a:pPr marL="256540" indent="-256540"/>
            <a:endParaRPr lang="en-US"/>
          </a:p>
        </p:txBody>
      </p:sp>
      <p:pic>
        <p:nvPicPr>
          <p:cNvPr id="5" name="Picture 4" descr="A building under construction with a parking garage&#10;&#10;Description automatically generated">
            <a:extLst>
              <a:ext uri="{FF2B5EF4-FFF2-40B4-BE49-F238E27FC236}">
                <a16:creationId xmlns:a16="http://schemas.microsoft.com/office/drawing/2014/main" id="{651B6D26-6F7D-3CD9-BDFA-402CEF174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0" r="6599" b="1"/>
          <a:stretch/>
        </p:blipFill>
        <p:spPr>
          <a:xfrm>
            <a:off x="4648200" y="1200151"/>
            <a:ext cx="3800475" cy="3194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77671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.KwzssC4_gXOpLlgzij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 Base">
  <a:themeElements>
    <a:clrScheme name="URI Default">
      <a:dk1>
        <a:srgbClr val="000000"/>
      </a:dk1>
      <a:lt1>
        <a:srgbClr val="FFFFFF"/>
      </a:lt1>
      <a:dk2>
        <a:srgbClr val="0050AA"/>
      </a:dk2>
      <a:lt2>
        <a:srgbClr val="DDE0E2"/>
      </a:lt2>
      <a:accent1>
        <a:srgbClr val="0050AA"/>
      </a:accent1>
      <a:accent2>
        <a:srgbClr val="008CFF"/>
      </a:accent2>
      <a:accent3>
        <a:srgbClr val="91969B"/>
      </a:accent3>
      <a:accent4>
        <a:srgbClr val="608B2D"/>
      </a:accent4>
      <a:accent5>
        <a:srgbClr val="002F55"/>
      </a:accent5>
      <a:accent6>
        <a:srgbClr val="6736E7"/>
      </a:accent6>
      <a:hlink>
        <a:srgbClr val="91969B"/>
      </a:hlink>
      <a:folHlink>
        <a:srgbClr val="414B50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smtClean="0">
            <a:latin typeface="Helvetica" charset="0"/>
            <a:ea typeface="Helvetica" charset="0"/>
            <a:cs typeface="Helvetic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dirty="0" smtClean="0">
            <a:latin typeface="Helvetica" charset="0"/>
            <a:ea typeface="Helvetica" charset="0"/>
            <a:cs typeface="Helvetic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 PPT Template" id="{E8CD8F2C-CAB3-4584-B2E1-E59061CF539E}" vid="{A4367318-5E09-479D-8F5D-4EA1CFE27E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321b48-9bc8-40f0-ad2d-fab6ee9de268">
      <UserInfo>
        <DisplayName>Karen Rios</DisplayName>
        <AccountId>2710</AccountId>
        <AccountType/>
      </UserInfo>
    </SharedWithUsers>
    <TaxCatchAll xmlns="ba321b48-9bc8-40f0-ad2d-fab6ee9de268" xsi:nil="true"/>
    <lcf76f155ced4ddcb4097134ff3c332f xmlns="b49d0e5b-49cd-42e6-9127-941918fe12e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35FFD0B42FAD498E43BB4BD2813D44" ma:contentTypeVersion="19" ma:contentTypeDescription="Create a new document." ma:contentTypeScope="" ma:versionID="3d6e9e2832f9a0a04392bb7dac21b3e3">
  <xsd:schema xmlns:xsd="http://www.w3.org/2001/XMLSchema" xmlns:xs="http://www.w3.org/2001/XMLSchema" xmlns:p="http://schemas.microsoft.com/office/2006/metadata/properties" xmlns:ns2="ba321b48-9bc8-40f0-ad2d-fab6ee9de268" xmlns:ns3="b49d0e5b-49cd-42e6-9127-941918fe12e9" targetNamespace="http://schemas.microsoft.com/office/2006/metadata/properties" ma:root="true" ma:fieldsID="499232612bd2abb8c88acc0476e56e2c" ns2:_="" ns3:_="">
    <xsd:import namespace="ba321b48-9bc8-40f0-ad2d-fab6ee9de268"/>
    <xsd:import namespace="b49d0e5b-49cd-42e6-9127-941918fe12e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321b48-9bc8-40f0-ad2d-fab6ee9de2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33da6984-fd83-4dd4-be14-db7d03ce2ec9}" ma:internalName="TaxCatchAll" ma:showField="CatchAllData" ma:web="ba321b48-9bc8-40f0-ad2d-fab6ee9de2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d0e5b-49cd-42e6-9127-941918fe12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e092de8-e4cf-4761-b960-7deae8bcfd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b49d0e5b-49cd-42e6-9127-941918fe12e9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ba321b48-9bc8-40f0-ad2d-fab6ee9de268"/>
    <ds:schemaRef ds:uri="http://purl.org/dc/elements/1.1/"/>
    <ds:schemaRef ds:uri="http://purl.org/dc/dcmitype/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FB21F51-97A4-431E-A50A-952ADECE81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321b48-9bc8-40f0-ad2d-fab6ee9de268"/>
    <ds:schemaRef ds:uri="b49d0e5b-49cd-42e6-9127-941918fe12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1266</TotalTime>
  <Words>626</Words>
  <Application>Microsoft Office PowerPoint</Application>
  <PresentationFormat>On-screen Show (16:9)</PresentationFormat>
  <Paragraphs>131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Helvetica</vt:lpstr>
      <vt:lpstr>STIXGeneral-Regular</vt:lpstr>
      <vt:lpstr>Office Theme</vt:lpstr>
      <vt:lpstr>Cover Base</vt:lpstr>
      <vt:lpstr>think-cell Slide</vt:lpstr>
      <vt:lpstr>Presentation</vt:lpstr>
      <vt:lpstr>Cold Weather Training </vt:lpstr>
      <vt:lpstr>Overview</vt:lpstr>
      <vt:lpstr>Who Holds Cost</vt:lpstr>
      <vt:lpstr>Allowance Log</vt:lpstr>
      <vt:lpstr>Earthwork &amp; Foundations</vt:lpstr>
      <vt:lpstr>Winter Concrete</vt:lpstr>
      <vt:lpstr>Slab on Grade</vt:lpstr>
      <vt:lpstr>Footings &amp; Slab on Grade Blankets</vt:lpstr>
      <vt:lpstr>Elevated Slab</vt:lpstr>
      <vt:lpstr>Elevated Slab Tenting</vt:lpstr>
      <vt:lpstr>Elevated Slab Tenting</vt:lpstr>
      <vt:lpstr>Masonry</vt:lpstr>
      <vt:lpstr>Temp Heating </vt:lpstr>
      <vt:lpstr>Temp Heating – Permanent </vt:lpstr>
      <vt:lpstr>Temp Heating – Temporary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Miranda Hill</cp:lastModifiedBy>
  <cp:revision>51</cp:revision>
  <cp:lastPrinted>2018-06-23T18:55:35Z</cp:lastPrinted>
  <dcterms:created xsi:type="dcterms:W3CDTF">2010-04-12T23:12:02Z</dcterms:created>
  <dcterms:modified xsi:type="dcterms:W3CDTF">2023-10-09T21:45:35Z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0x010100A2BF015EB8B6C3419A9AAEA733A84E16</vt:lpwstr>
  </property>
  <property fmtid="{D5CDD505-2E9C-101B-9397-08002B2CF9AE}" pid="3" name="MediaServiceImageTags">
    <vt:lpwstr/>
  </property>
</Properties>
</file>