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21"/>
  </p:notesMasterIdLst>
  <p:handoutMasterIdLst>
    <p:handoutMasterId r:id="rId22"/>
  </p:handoutMasterIdLst>
  <p:sldIdLst>
    <p:sldId id="263" r:id="rId3"/>
    <p:sldId id="286" r:id="rId4"/>
    <p:sldId id="331" r:id="rId5"/>
    <p:sldId id="289" r:id="rId6"/>
    <p:sldId id="324" r:id="rId7"/>
    <p:sldId id="323" r:id="rId8"/>
    <p:sldId id="327" r:id="rId9"/>
    <p:sldId id="330" r:id="rId10"/>
    <p:sldId id="321" r:id="rId11"/>
    <p:sldId id="325" r:id="rId12"/>
    <p:sldId id="298" r:id="rId13"/>
    <p:sldId id="322" r:id="rId14"/>
    <p:sldId id="335" r:id="rId15"/>
    <p:sldId id="332" r:id="rId16"/>
    <p:sldId id="336" r:id="rId17"/>
    <p:sldId id="334" r:id="rId18"/>
    <p:sldId id="296" r:id="rId19"/>
    <p:sldId id="297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4">
          <p15:clr>
            <a:srgbClr val="A4A3A4"/>
          </p15:clr>
        </p15:guide>
        <p15:guide id="2" pos="4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e Lucett" initials="" lastIdx="25" clrIdx="0"/>
  <p:cmAuthor id="1" name="Ben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91B"/>
    <a:srgbClr val="878787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6418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216" y="928"/>
      </p:cViewPr>
      <p:guideLst>
        <p:guide orient="horz" pos="3104"/>
        <p:guide pos="429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D9322-AB93-2B4B-AE88-3D99DB550CA2}" type="datetimeFigureOut">
              <a:rPr lang="en-US" smtClean="0"/>
              <a:t>4/6/23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1FE2E-B11D-FF49-889F-F18312C4AE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37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E739D-05F1-1F45-805B-9E812772E971}" type="datetimeFigureOut">
              <a:rPr lang="en-US" smtClean="0"/>
              <a:t>4/6/23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A5D2-FB47-B94A-B2EF-D3FD984C7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85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9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2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5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5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81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9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23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9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PPT presentation helps define the difference between a takeoff and an estimate, and prepares students for the Procore Estimating and Takeoff Module.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5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3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0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0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8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most commonly used components but other are used. 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8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4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A5D2-FB47-B94A-B2EF-D3FD984C72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6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8975" y="1148500"/>
            <a:ext cx="7324918" cy="1314450"/>
          </a:xfrm>
        </p:spPr>
        <p:txBody>
          <a:bodyPr>
            <a:normAutofit/>
          </a:bodyPr>
          <a:lstStyle>
            <a:lvl1pPr marL="457200" indent="-457200" algn="l">
              <a:buClr>
                <a:schemeClr val="accent4"/>
              </a:buClr>
              <a:buSzPct val="100000"/>
              <a:buFont typeface="Lucida Grande"/>
              <a:buChar char="+"/>
              <a:defRPr sz="2400" b="0" i="0">
                <a:solidFill>
                  <a:srgbClr val="87878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Bullets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3E09-F771-1940-A7E5-44E9DE860D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365494"/>
            <a:ext cx="9144000" cy="4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7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1121717"/>
            <a:ext cx="7329874" cy="2985933"/>
          </a:xfrm>
        </p:spPr>
        <p:txBody>
          <a:bodyPr/>
          <a:lstStyle>
            <a:lvl1pPr marL="0" indent="0">
              <a:buNone/>
              <a:defRPr sz="2400" b="0" i="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b="0" i="0">
                <a:latin typeface="Arial"/>
                <a:cs typeface="Arial"/>
              </a:defRPr>
            </a:lvl2pPr>
            <a:lvl3pPr marL="1143000" indent="-228600">
              <a:buSzPct val="80000"/>
              <a:buFont typeface="Lucida Grande"/>
              <a:buChar char="&gt;"/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3E09-F771-1940-A7E5-44E9DE860D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359300"/>
            <a:ext cx="9144000" cy="4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975" y="1103896"/>
            <a:ext cx="3625191" cy="300225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878787"/>
                </a:solidFill>
                <a:latin typeface="Gotham-Book"/>
                <a:cs typeface="Gotham-Book"/>
              </a:defRPr>
            </a:lvl1pPr>
            <a:lvl2pPr marL="800100" indent="-342900">
              <a:buFont typeface="Arial"/>
              <a:buChar char="•"/>
              <a:defRPr sz="2000" b="0" i="0">
                <a:solidFill>
                  <a:srgbClr val="878787"/>
                </a:solidFill>
                <a:latin typeface="Gotham-Book"/>
                <a:cs typeface="Gotham-Book"/>
              </a:defRPr>
            </a:lvl2pPr>
            <a:lvl3pPr marL="1143000" indent="-228600">
              <a:buSzPct val="80000"/>
              <a:buFont typeface="Lucida Grande"/>
              <a:buChar char="&gt;"/>
              <a:defRPr sz="2000" b="0" i="0">
                <a:solidFill>
                  <a:srgbClr val="878787"/>
                </a:solidFill>
                <a:latin typeface="Gotham-Book"/>
                <a:cs typeface="Gotham-Book"/>
              </a:defRPr>
            </a:lvl3pPr>
            <a:lvl4pPr>
              <a:defRPr sz="2000" b="0" i="0">
                <a:solidFill>
                  <a:srgbClr val="878787"/>
                </a:solidFill>
                <a:latin typeface="Gotham-Book"/>
                <a:cs typeface="Gotham-Book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365494"/>
            <a:ext cx="9144000" cy="4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87229" y="1103896"/>
            <a:ext cx="3625191" cy="300225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878787"/>
                </a:solidFill>
                <a:latin typeface="Gotham-Book"/>
                <a:cs typeface="Gotham-Book"/>
              </a:defRPr>
            </a:lvl1pPr>
            <a:lvl2pPr marL="800100" indent="-342900">
              <a:buFont typeface="Arial"/>
              <a:buChar char="•"/>
              <a:defRPr sz="2000" b="0" i="0">
                <a:solidFill>
                  <a:srgbClr val="878787"/>
                </a:solidFill>
                <a:latin typeface="Gotham-Book"/>
                <a:cs typeface="Gotham-Book"/>
              </a:defRPr>
            </a:lvl2pPr>
            <a:lvl3pPr marL="1143000" indent="-228600">
              <a:buSzPct val="80000"/>
              <a:buFont typeface="Lucida Grande"/>
              <a:buChar char="&gt;"/>
              <a:defRPr sz="2000" b="0" i="0">
                <a:solidFill>
                  <a:srgbClr val="878787"/>
                </a:solidFill>
                <a:latin typeface="Gotham-Book"/>
                <a:cs typeface="Gotham-Book"/>
              </a:defRPr>
            </a:lvl3pPr>
            <a:lvl4pPr>
              <a:defRPr sz="2000" b="0" i="0">
                <a:solidFill>
                  <a:srgbClr val="878787"/>
                </a:solidFill>
                <a:latin typeface="Gotham-Book"/>
                <a:cs typeface="Gotham-Book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925" y="4707388"/>
            <a:ext cx="4205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spc="-150">
                <a:solidFill>
                  <a:schemeClr val="accent3">
                    <a:lumMod val="10000"/>
                  </a:schemeClr>
                </a:solidFill>
                <a:latin typeface="Arial"/>
                <a:cs typeface="Arial"/>
              </a:defRPr>
            </a:lvl1pPr>
          </a:lstStyle>
          <a:p>
            <a:fld id="{76F03E09-F771-1940-A7E5-44E9DE860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071"/>
            <a:ext cx="9144000" cy="4430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3E09-F771-1940-A7E5-44E9DE860D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2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2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0390" y="4516244"/>
            <a:ext cx="9166780" cy="6334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0389" y="359299"/>
            <a:ext cx="9183863" cy="4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975" y="1164964"/>
            <a:ext cx="7316786" cy="293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42" y="4745302"/>
            <a:ext cx="4205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spc="-150">
                <a:solidFill>
                  <a:schemeClr val="accent3">
                    <a:lumMod val="10000"/>
                  </a:schemeClr>
                </a:solidFill>
                <a:latin typeface="Arial"/>
                <a:cs typeface="Arial"/>
              </a:defRPr>
            </a:lvl1pPr>
          </a:lstStyle>
          <a:p>
            <a:fld id="{76F03E09-F771-1940-A7E5-44E9DE860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40873" y="4075833"/>
            <a:ext cx="1030109" cy="8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spc="-15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800" b="0" i="0" kern="1200">
          <a:solidFill>
            <a:srgbClr val="878787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2400" b="0" i="0" kern="1200">
          <a:solidFill>
            <a:srgbClr val="878787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SzPct val="80000"/>
        <a:buFont typeface="Lucida Grande"/>
        <a:buChar char="&gt;"/>
        <a:defRPr sz="2400" b="0" i="0" kern="1200">
          <a:solidFill>
            <a:srgbClr val="878787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2400" b="0" i="0" kern="1200">
          <a:solidFill>
            <a:srgbClr val="878787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878787"/>
          </a:solidFill>
          <a:latin typeface="Gotham-Book"/>
          <a:ea typeface="+mn-ea"/>
          <a:cs typeface="Gotham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52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_2016_Procore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7" y="-25275"/>
            <a:ext cx="9215131" cy="5187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14" y="3074807"/>
            <a:ext cx="793394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/>
                <a:cs typeface="Arial"/>
              </a:rPr>
              <a:t>ESTIMATING and TAKEOFF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95" y="1024190"/>
            <a:ext cx="2171986" cy="18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1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2308324"/>
          </a:xfrm>
        </p:spPr>
        <p:txBody>
          <a:bodyPr wrap="square">
            <a:spAutoFit/>
          </a:bodyPr>
          <a:lstStyle/>
          <a:p>
            <a:r>
              <a:rPr lang="en-US" dirty="0"/>
              <a:t>The Procore Takeoff tool allows for an on-screen (digital) take-off, facilitating, automating, and enhancing accuracy of a takeoff.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Procore Takeoff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20939-355F-5AA4-417C-AD0E401E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98" y="1620833"/>
            <a:ext cx="3638727" cy="2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7324918" cy="2246769"/>
          </a:xfrm>
        </p:spPr>
        <p:txBody>
          <a:bodyPr>
            <a:spAutoFit/>
          </a:bodyPr>
          <a:lstStyle/>
          <a:p>
            <a:r>
              <a:rPr lang="en-US" dirty="0"/>
              <a:t>Takeoff Exercises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Doors – (Count)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Flooring – (SF and LF)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Steel Studs – (LF and SF)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Footings – (CY &amp; SF)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Takeoff Exercises</a:t>
            </a:r>
          </a:p>
        </p:txBody>
      </p:sp>
    </p:spTree>
    <p:extLst>
      <p:ext uri="{BB962C8B-B14F-4D97-AF65-F5344CB8AC3E}">
        <p14:creationId xmlns:p14="http://schemas.microsoft.com/office/powerpoint/2010/main" val="175321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2308324"/>
          </a:xfrm>
        </p:spPr>
        <p:txBody>
          <a:bodyPr wrap="square">
            <a:spAutoFit/>
          </a:bodyPr>
          <a:lstStyle/>
          <a:p>
            <a:r>
              <a:rPr lang="en-US" dirty="0"/>
              <a:t>The process of using the quantities taken off to assess all the costs of a project, including direct costs, indirect costs, overhead costs, and profit.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</a:t>
            </a:r>
          </a:p>
        </p:txBody>
      </p:sp>
    </p:spTree>
    <p:extLst>
      <p:ext uri="{BB962C8B-B14F-4D97-AF65-F5344CB8AC3E}">
        <p14:creationId xmlns:p14="http://schemas.microsoft.com/office/powerpoint/2010/main" val="79339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7324918" cy="2246769"/>
          </a:xfrm>
        </p:spPr>
        <p:txBody>
          <a:bodyPr>
            <a:spAutoFit/>
          </a:bodyPr>
          <a:lstStyle/>
          <a:p>
            <a:r>
              <a:rPr lang="en-US" dirty="0"/>
              <a:t>Assigning Costs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Labor Costs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Material/Item Cost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Equipment Cost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Other (Subcontractors and Suppliers)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</a:t>
            </a:r>
          </a:p>
        </p:txBody>
      </p:sp>
    </p:spTree>
    <p:extLst>
      <p:ext uri="{BB962C8B-B14F-4D97-AF65-F5344CB8AC3E}">
        <p14:creationId xmlns:p14="http://schemas.microsoft.com/office/powerpoint/2010/main" val="249053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1354217"/>
          </a:xfrm>
        </p:spPr>
        <p:txBody>
          <a:bodyPr wrap="square">
            <a:spAutoFit/>
          </a:bodyPr>
          <a:lstStyle/>
          <a:p>
            <a:r>
              <a:rPr lang="en-US" dirty="0"/>
              <a:t>Costs can be assigned by: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Item/Unit Cost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Work Package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Costs to Quantities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3B9C7-8453-060C-7B11-BF81100F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1" y="1239062"/>
            <a:ext cx="2894484" cy="25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1569660"/>
          </a:xfrm>
        </p:spPr>
        <p:txBody>
          <a:bodyPr wrap="square">
            <a:spAutoFit/>
          </a:bodyPr>
          <a:lstStyle/>
          <a:p>
            <a:r>
              <a:rPr lang="en-US" dirty="0"/>
              <a:t>The Procore Estimating tool facilitates, automates, and enhances the accuracy of an estimate.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Procore Estimating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4BE19-052F-629B-F79A-9E8725752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81" y="1982431"/>
            <a:ext cx="3330144" cy="17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6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7324918" cy="2246769"/>
          </a:xfrm>
        </p:spPr>
        <p:txBody>
          <a:bodyPr>
            <a:spAutoFit/>
          </a:bodyPr>
          <a:lstStyle/>
          <a:p>
            <a:r>
              <a:rPr lang="en-US" dirty="0"/>
              <a:t>Assigning Costs</a:t>
            </a:r>
          </a:p>
          <a:p>
            <a:r>
              <a:rPr lang="en-US" dirty="0"/>
              <a:t>Item Cost</a:t>
            </a:r>
          </a:p>
          <a:p>
            <a:r>
              <a:rPr lang="en-US" dirty="0"/>
              <a:t>Labor Costs</a:t>
            </a:r>
          </a:p>
          <a:p>
            <a:r>
              <a:rPr lang="en-US" dirty="0"/>
              <a:t>Total Costs</a:t>
            </a:r>
          </a:p>
          <a:p>
            <a:r>
              <a:rPr lang="en-US" dirty="0"/>
              <a:t>Total Labor Hours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Exercises</a:t>
            </a:r>
          </a:p>
        </p:txBody>
      </p:sp>
    </p:spTree>
    <p:extLst>
      <p:ext uri="{BB962C8B-B14F-4D97-AF65-F5344CB8AC3E}">
        <p14:creationId xmlns:p14="http://schemas.microsoft.com/office/powerpoint/2010/main" val="371948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484" y="943547"/>
            <a:ext cx="5351528" cy="3564201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269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_2016_Procore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7" y="-25275"/>
            <a:ext cx="9215131" cy="5187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14" y="3074807"/>
            <a:ext cx="7933949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/>
                <a:cs typeface="Arial"/>
              </a:rPr>
              <a:t>Thank You for Using </a:t>
            </a:r>
          </a:p>
          <a:p>
            <a:pPr algn="ctr">
              <a:lnSpc>
                <a:spcPct val="9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/>
                <a:cs typeface="Arial"/>
              </a:rPr>
              <a:t>PROCORE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295" y="1024190"/>
            <a:ext cx="2171986" cy="18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5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7324918" cy="2985433"/>
          </a:xfrm>
        </p:spPr>
        <p:txBody>
          <a:bodyPr>
            <a:spAutoFit/>
          </a:bodyPr>
          <a:lstStyle/>
          <a:p>
            <a:r>
              <a:rPr lang="en-US" dirty="0"/>
              <a:t>Understand the difference in quantity takeoff and estimating</a:t>
            </a:r>
          </a:p>
          <a:p>
            <a:r>
              <a:rPr lang="en-US" dirty="0"/>
              <a:t>Understand the quantity takeoff process</a:t>
            </a:r>
          </a:p>
          <a:p>
            <a:r>
              <a:rPr lang="en-US" dirty="0"/>
              <a:t>Identify components used in performing a takeoff</a:t>
            </a:r>
          </a:p>
          <a:p>
            <a:r>
              <a:rPr lang="en-US" dirty="0"/>
              <a:t>Assign pricing to derived takeoff quantities</a:t>
            </a:r>
          </a:p>
          <a:p>
            <a:r>
              <a:rPr lang="en-US" dirty="0"/>
              <a:t>Develop an estimate using derived pricing and project commitments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42815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2385268"/>
          </a:xfrm>
        </p:spPr>
        <p:txBody>
          <a:bodyPr wrap="square">
            <a:spAutoFit/>
          </a:bodyPr>
          <a:lstStyle/>
          <a:p>
            <a:r>
              <a:rPr lang="en-US" dirty="0"/>
              <a:t>A takeoff is determining quantities of Materials and Labor</a:t>
            </a:r>
          </a:p>
          <a:p>
            <a:r>
              <a:rPr lang="en-US" dirty="0"/>
              <a:t>Estimating is applying costs to the work needed to complete the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Takeoff vs. Estimate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53965-6749-D902-613D-7B963D34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324" y="2304868"/>
            <a:ext cx="3633651" cy="15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1569660"/>
          </a:xfrm>
        </p:spPr>
        <p:txBody>
          <a:bodyPr wrap="square">
            <a:spAutoFit/>
          </a:bodyPr>
          <a:lstStyle/>
          <a:p>
            <a:r>
              <a:rPr lang="en-US" dirty="0"/>
              <a:t>An assessment of the quantities of materials and labor to be used in the construction of a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Takeoff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E8DCF-20E0-5E23-4D22-B9AC8F56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658" y="1558835"/>
            <a:ext cx="3320368" cy="22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2308324"/>
          </a:xfrm>
        </p:spPr>
        <p:txBody>
          <a:bodyPr wrap="square">
            <a:spAutoFit/>
          </a:bodyPr>
          <a:lstStyle/>
          <a:p>
            <a:r>
              <a:rPr lang="en-US" dirty="0"/>
              <a:t>A manual quantity takeoff can include the simple counting of items, or the use of various calculations and formulas to determine the quantity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Quantity Takeoff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B150D-459F-85D6-F452-35C7A888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65" y="1275308"/>
            <a:ext cx="3356913" cy="25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3200876"/>
          </a:xfrm>
        </p:spPr>
        <p:txBody>
          <a:bodyPr wrap="square">
            <a:spAutoFit/>
          </a:bodyPr>
          <a:lstStyle/>
          <a:p>
            <a:r>
              <a:rPr lang="en-US" dirty="0"/>
              <a:t>Breaking down a project into manageable units</a:t>
            </a:r>
          </a:p>
          <a:p>
            <a:r>
              <a:rPr lang="en-US" dirty="0"/>
              <a:t>Determining what quantities are needed</a:t>
            </a:r>
          </a:p>
          <a:p>
            <a:r>
              <a:rPr lang="en-US" dirty="0"/>
              <a:t>Assessing the material type and quantity detailed on the construction drawings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Quantity Takeoff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E95B5-71C4-D436-647B-C3A29D78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324" y="1766560"/>
            <a:ext cx="3612427" cy="21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4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3339376"/>
          </a:xfrm>
        </p:spPr>
        <p:txBody>
          <a:bodyPr wrap="square">
            <a:spAutoFit/>
          </a:bodyPr>
          <a:lstStyle/>
          <a:p>
            <a:r>
              <a:rPr lang="en-US" sz="2200" dirty="0"/>
              <a:t>Each (EA)</a:t>
            </a:r>
          </a:p>
          <a:p>
            <a:r>
              <a:rPr lang="en-US" sz="2200" dirty="0"/>
              <a:t>Lump Sum (LS)</a:t>
            </a:r>
          </a:p>
          <a:p>
            <a:r>
              <a:rPr lang="en-US" sz="2200" dirty="0"/>
              <a:t>Linear Foot (LF)</a:t>
            </a:r>
          </a:p>
          <a:p>
            <a:r>
              <a:rPr lang="en-US" sz="2200" dirty="0"/>
              <a:t>Square Foot (SF)</a:t>
            </a:r>
          </a:p>
          <a:p>
            <a:r>
              <a:rPr lang="en-US" sz="2200" dirty="0"/>
              <a:t>Cubic Foot (CF)</a:t>
            </a:r>
          </a:p>
          <a:p>
            <a:r>
              <a:rPr lang="en-US" sz="2200" dirty="0"/>
              <a:t>Cubic Yard (CY)</a:t>
            </a:r>
          </a:p>
          <a:p>
            <a:r>
              <a:rPr lang="en-US" sz="2200" dirty="0"/>
              <a:t>Board Feet (BF)</a:t>
            </a:r>
          </a:p>
          <a:p>
            <a:r>
              <a:rPr lang="en-US" sz="2200" dirty="0"/>
              <a:t>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Takeoff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01E2B-8764-B760-60DA-9FF0FB29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6" y="1572032"/>
            <a:ext cx="3886199" cy="22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4" y="1063261"/>
            <a:ext cx="4890415" cy="3123932"/>
          </a:xfrm>
        </p:spPr>
        <p:txBody>
          <a:bodyPr wrap="square">
            <a:spAutoFit/>
          </a:bodyPr>
          <a:lstStyle/>
          <a:p>
            <a:r>
              <a:rPr lang="en-US" dirty="0"/>
              <a:t>Material quantities and labor can be combined to create work packages</a:t>
            </a:r>
          </a:p>
          <a:p>
            <a:r>
              <a:rPr lang="en-US" dirty="0"/>
              <a:t>Individual components taken off in their own units  (EA, SF, SY, CF, and CY) and then combined into a work package to tracking of larger scopes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D95A3-CF38-0BCF-1118-8D14C7357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771" y="1203720"/>
            <a:ext cx="2465254" cy="27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975" y="1148500"/>
            <a:ext cx="4252349" cy="3046988"/>
          </a:xfrm>
        </p:spPr>
        <p:txBody>
          <a:bodyPr wrap="square">
            <a:spAutoFit/>
          </a:bodyPr>
          <a:lstStyle/>
          <a:p>
            <a:r>
              <a:rPr lang="en-US" dirty="0"/>
              <a:t>Known Production Rates are assigned to components of work (and associated quantity) to determine the quantity of hours required to complete a quantity of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6F03E09-F771-1940-A7E5-44E9DE860D03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Production 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C22E8-68D6-A85D-7791-D0EB1EE1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75" y="1541694"/>
            <a:ext cx="337185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5630"/>
      </p:ext>
    </p:extLst>
  </p:cSld>
  <p:clrMapOvr>
    <a:masterClrMapping/>
  </p:clrMapOvr>
</p:sld>
</file>

<file path=ppt/theme/theme1.xml><?xml version="1.0" encoding="utf-8"?>
<a:theme xmlns:a="http://schemas.openxmlformats.org/drawingml/2006/main" name="2016_Template">
  <a:themeElements>
    <a:clrScheme name="Groundbreak">
      <a:dk1>
        <a:srgbClr val="474542"/>
      </a:dk1>
      <a:lt1>
        <a:sysClr val="window" lastClr="FFFFFF"/>
      </a:lt1>
      <a:dk2>
        <a:srgbClr val="6C6C6C"/>
      </a:dk2>
      <a:lt2>
        <a:srgbClr val="E2E1DF"/>
      </a:lt2>
      <a:accent1>
        <a:srgbClr val="E9391B"/>
      </a:accent1>
      <a:accent2>
        <a:srgbClr val="474542"/>
      </a:accent2>
      <a:accent3>
        <a:srgbClr val="E2E1DF"/>
      </a:accent3>
      <a:accent4>
        <a:srgbClr val="F58025"/>
      </a:accent4>
      <a:accent5>
        <a:srgbClr val="197976"/>
      </a:accent5>
      <a:accent6>
        <a:srgbClr val="F79646"/>
      </a:accent6>
      <a:hlink>
        <a:srgbClr val="F58025"/>
      </a:hlink>
      <a:folHlink>
        <a:srgbClr val="9491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Procore Custom">
      <a:dk1>
        <a:srgbClr val="474542"/>
      </a:dk1>
      <a:lt1>
        <a:sysClr val="window" lastClr="FFFFFF"/>
      </a:lt1>
      <a:dk2>
        <a:srgbClr val="474542"/>
      </a:dk2>
      <a:lt2>
        <a:srgbClr val="E2E1DF"/>
      </a:lt2>
      <a:accent1>
        <a:srgbClr val="94918C"/>
      </a:accent1>
      <a:accent2>
        <a:srgbClr val="474542"/>
      </a:accent2>
      <a:accent3>
        <a:srgbClr val="000000"/>
      </a:accent3>
      <a:accent4>
        <a:srgbClr val="F58025"/>
      </a:accent4>
      <a:accent5>
        <a:srgbClr val="4BACC6"/>
      </a:accent5>
      <a:accent6>
        <a:srgbClr val="068382"/>
      </a:accent6>
      <a:hlink>
        <a:srgbClr val="F58025"/>
      </a:hlink>
      <a:folHlink>
        <a:srgbClr val="43264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ProcoreU_template</Template>
  <TotalTime>6652</TotalTime>
  <Words>489</Words>
  <Application>Microsoft Macintosh PowerPoint</Application>
  <PresentationFormat>On-screen Show (16:9)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Gotham-Book</vt:lpstr>
      <vt:lpstr>Lucida Grande</vt:lpstr>
      <vt:lpstr>2016_Template</vt:lpstr>
      <vt:lpstr>Custom Design</vt:lpstr>
      <vt:lpstr>PowerPoint Presentation</vt:lpstr>
      <vt:lpstr>Learning Objectives</vt:lpstr>
      <vt:lpstr>Quantity Takeoff vs. Estimate</vt:lpstr>
      <vt:lpstr>Quantity Takeoff</vt:lpstr>
      <vt:lpstr>Manual Quantity Takeoff</vt:lpstr>
      <vt:lpstr>The Quantity Takeoff Process</vt:lpstr>
      <vt:lpstr>Takeoff Components</vt:lpstr>
      <vt:lpstr>Work Packages</vt:lpstr>
      <vt:lpstr>Labor Production Rates</vt:lpstr>
      <vt:lpstr>Using the Procore Takeoff Tool</vt:lpstr>
      <vt:lpstr>Takeoff Exercises</vt:lpstr>
      <vt:lpstr>Estimating</vt:lpstr>
      <vt:lpstr>Estimating</vt:lpstr>
      <vt:lpstr>Assigning Costs to Quantities</vt:lpstr>
      <vt:lpstr>Using the Procore Estimating Tool</vt:lpstr>
      <vt:lpstr>Estimating Exercises</vt:lpstr>
      <vt:lpstr>Questions?</vt:lpstr>
      <vt:lpstr>PowerPoint Presentation</vt:lpstr>
    </vt:vector>
  </TitlesOfParts>
  <Manager/>
  <Company>Constructive Solutions,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Procore - Estimating Module</dc:title>
  <dc:subject/>
  <dc:creator>R. Casey Cline</dc:creator>
  <cp:keywords/>
  <dc:description/>
  <cp:lastModifiedBy>R. Casey Cline</cp:lastModifiedBy>
  <cp:revision>82</cp:revision>
  <dcterms:created xsi:type="dcterms:W3CDTF">2016-06-02T16:59:42Z</dcterms:created>
  <dcterms:modified xsi:type="dcterms:W3CDTF">2023-04-06T17:07:49Z</dcterms:modified>
  <cp:category/>
</cp:coreProperties>
</file>