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5"/>
  </p:notesMasterIdLst>
  <p:handoutMasterIdLst>
    <p:handoutMasterId r:id="rId26"/>
  </p:handoutMasterIdLst>
  <p:sldIdLst>
    <p:sldId id="308" r:id="rId3"/>
    <p:sldId id="286" r:id="rId4"/>
    <p:sldId id="288" r:id="rId5"/>
    <p:sldId id="289" r:id="rId6"/>
    <p:sldId id="290" r:id="rId7"/>
    <p:sldId id="304" r:id="rId8"/>
    <p:sldId id="299" r:id="rId9"/>
    <p:sldId id="300" r:id="rId10"/>
    <p:sldId id="301" r:id="rId11"/>
    <p:sldId id="291" r:id="rId12"/>
    <p:sldId id="292" r:id="rId13"/>
    <p:sldId id="293" r:id="rId14"/>
    <p:sldId id="294" r:id="rId15"/>
    <p:sldId id="302" r:id="rId16"/>
    <p:sldId id="303" r:id="rId17"/>
    <p:sldId id="295" r:id="rId18"/>
    <p:sldId id="306" r:id="rId19"/>
    <p:sldId id="307" r:id="rId20"/>
    <p:sldId id="298" r:id="rId21"/>
    <p:sldId id="305" r:id="rId22"/>
    <p:sldId id="309" r:id="rId23"/>
    <p:sldId id="31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4">
          <p15:clr>
            <a:srgbClr val="A4A3A4"/>
          </p15:clr>
        </p15:guide>
        <p15:guide id="2" pos="4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e Lucett" initials="" lastIdx="25" clrIdx="0"/>
  <p:cmAuthor id="1" name="Be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91B"/>
    <a:srgbClr val="878787"/>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5"/>
    <p:restoredTop sz="76497" autoAdjust="0"/>
  </p:normalViewPr>
  <p:slideViewPr>
    <p:cSldViewPr snapToGrid="0" snapToObjects="1" showGuides="1">
      <p:cViewPr varScale="1">
        <p:scale>
          <a:sx n="86" d="100"/>
          <a:sy n="86" d="100"/>
        </p:scale>
        <p:origin x="1404" y="78"/>
      </p:cViewPr>
      <p:guideLst>
        <p:guide orient="horz" pos="3104"/>
        <p:guide pos="4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4D9322-AB93-2B4B-AE88-3D99DB550CA2}" type="datetimeFigureOut">
              <a:rPr lang="en-US" smtClean="0"/>
              <a:t>8/14/2017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71FE2E-B11D-FF49-889F-F18312C4AE63}" type="slidenum">
              <a:rPr lang="en-US" smtClean="0"/>
              <a:t>‹#›</a:t>
            </a:fld>
            <a:endParaRPr lang="en-US"/>
          </a:p>
        </p:txBody>
      </p:sp>
    </p:spTree>
    <p:extLst>
      <p:ext uri="{BB962C8B-B14F-4D97-AF65-F5344CB8AC3E}">
        <p14:creationId xmlns:p14="http://schemas.microsoft.com/office/powerpoint/2010/main" val="881537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E739D-05F1-1F45-805B-9E812772E971}" type="datetimeFigureOut">
              <a:rPr lang="en-US" smtClean="0"/>
              <a:t>8/14/2017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0A5D2-FB47-B94A-B2EF-D3FD984C7200}" type="slidenum">
              <a:rPr lang="en-US" smtClean="0"/>
              <a:t>‹#›</a:t>
            </a:fld>
            <a:endParaRPr lang="en-US"/>
          </a:p>
        </p:txBody>
      </p:sp>
    </p:spTree>
    <p:extLst>
      <p:ext uri="{BB962C8B-B14F-4D97-AF65-F5344CB8AC3E}">
        <p14:creationId xmlns:p14="http://schemas.microsoft.com/office/powerpoint/2010/main" val="944685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23850"/>
            <a:ext cx="6565900" cy="3694113"/>
          </a:xfrm>
        </p:spPr>
      </p:sp>
      <p:sp>
        <p:nvSpPr>
          <p:cNvPr id="3" name="Notes Placeholder 2"/>
          <p:cNvSpPr>
            <a:spLocks noGrp="1"/>
          </p:cNvSpPr>
          <p:nvPr>
            <p:ph type="body" idx="1"/>
          </p:nvPr>
        </p:nvSpPr>
        <p:spPr/>
        <p:txBody>
          <a:bodyPr/>
          <a:lstStyle/>
          <a:p>
            <a:pPr marL="638394" lvl="1" indent="-181194">
              <a:lnSpc>
                <a:spcPct val="150000"/>
              </a:lnSpc>
              <a:spcBef>
                <a:spcPts val="634"/>
              </a:spcBef>
              <a:spcAft>
                <a:spcPts val="634"/>
              </a:spcAft>
              <a:buFont typeface="Calibri" panose="020F0502020204030204" pitchFamily="34" charset="0"/>
              <a:buChar char=" "/>
            </a:pPr>
            <a:endParaRPr lang="en-US" baseline="0" dirty="0"/>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a:t>
            </a:fld>
            <a:endParaRPr lang="en-US"/>
          </a:p>
        </p:txBody>
      </p:sp>
    </p:spTree>
    <p:extLst>
      <p:ext uri="{BB962C8B-B14F-4D97-AF65-F5344CB8AC3E}">
        <p14:creationId xmlns:p14="http://schemas.microsoft.com/office/powerpoint/2010/main" val="14465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different depending</a:t>
            </a:r>
            <a:r>
              <a:rPr lang="en-US" baseline="0" dirty="0"/>
              <a:t> on one’s role in the process and the overall delivery approach for the project.  For example, a general contractor may prefer to review all RFIs generated by the subcontractors before forwarding those automatically to the owner or architect.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10</a:t>
            </a:fld>
            <a:endParaRPr lang="en-US"/>
          </a:p>
        </p:txBody>
      </p:sp>
    </p:spTree>
    <p:extLst>
      <p:ext uri="{BB962C8B-B14F-4D97-AF65-F5344CB8AC3E}">
        <p14:creationId xmlns:p14="http://schemas.microsoft.com/office/powerpoint/2010/main" val="375984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Procore</a:t>
            </a:r>
            <a:r>
              <a:rPr lang="en-US" baseline="0" dirty="0"/>
              <a:t> only requires the subject, assigned to, and the question fields be completed in their RFIs.  It is best to complete as much information as available.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11</a:t>
            </a:fld>
            <a:endParaRPr lang="en-US"/>
          </a:p>
        </p:txBody>
      </p:sp>
    </p:spTree>
    <p:extLst>
      <p:ext uri="{BB962C8B-B14F-4D97-AF65-F5344CB8AC3E}">
        <p14:creationId xmlns:p14="http://schemas.microsoft.com/office/powerpoint/2010/main" val="296768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Procore</a:t>
            </a:r>
            <a:r>
              <a:rPr lang="en-US" dirty="0"/>
              <a:t> reminds people</a:t>
            </a:r>
            <a:r>
              <a:rPr lang="en-US" baseline="0" dirty="0"/>
              <a:t> of outstanding RFIs is through reminder e-mails, project status, and submittal logs.  </a:t>
            </a:r>
          </a:p>
          <a:p>
            <a:endParaRPr lang="en-US" baseline="0" dirty="0"/>
          </a:p>
          <a:p>
            <a:r>
              <a:rPr lang="en-US" baseline="0" dirty="0"/>
              <a:t>A documented delay can be useful to contractors in future claims.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12</a:t>
            </a:fld>
            <a:endParaRPr lang="en-US"/>
          </a:p>
        </p:txBody>
      </p:sp>
    </p:spTree>
    <p:extLst>
      <p:ext uri="{BB962C8B-B14F-4D97-AF65-F5344CB8AC3E}">
        <p14:creationId xmlns:p14="http://schemas.microsoft.com/office/powerpoint/2010/main" val="136341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13</a:t>
            </a:fld>
            <a:endParaRPr lang="en-US"/>
          </a:p>
        </p:txBody>
      </p:sp>
    </p:spTree>
    <p:extLst>
      <p:ext uri="{BB962C8B-B14F-4D97-AF65-F5344CB8AC3E}">
        <p14:creationId xmlns:p14="http://schemas.microsoft.com/office/powerpoint/2010/main" val="231707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14</a:t>
            </a:fld>
            <a:endParaRPr lang="en-US"/>
          </a:p>
        </p:txBody>
      </p:sp>
    </p:spTree>
    <p:extLst>
      <p:ext uri="{BB962C8B-B14F-4D97-AF65-F5344CB8AC3E}">
        <p14:creationId xmlns:p14="http://schemas.microsoft.com/office/powerpoint/2010/main" val="73691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RFI log that </a:t>
            </a:r>
            <a:r>
              <a:rPr lang="en-US" dirty="0" err="1"/>
              <a:t>Procore</a:t>
            </a:r>
            <a:r>
              <a:rPr lang="en-US" dirty="0"/>
              <a:t> creates.  This is a powerful tool in</a:t>
            </a:r>
            <a:r>
              <a:rPr lang="en-US" baseline="0" dirty="0"/>
              <a:t> making sure all RFIs receive responses.</a:t>
            </a:r>
          </a:p>
          <a:p>
            <a:endParaRPr lang="en-US" baseline="0" dirty="0"/>
          </a:p>
        </p:txBody>
      </p:sp>
      <p:sp>
        <p:nvSpPr>
          <p:cNvPr id="4" name="Slide Number Placeholder 3"/>
          <p:cNvSpPr>
            <a:spLocks noGrp="1"/>
          </p:cNvSpPr>
          <p:nvPr>
            <p:ph type="sldNum" sz="quarter" idx="10"/>
          </p:nvPr>
        </p:nvSpPr>
        <p:spPr/>
        <p:txBody>
          <a:bodyPr/>
          <a:lstStyle/>
          <a:p>
            <a:fld id="{6210A5D2-FB47-B94A-B2EF-D3FD984C7200}" type="slidenum">
              <a:rPr lang="en-US" smtClean="0"/>
              <a:t>15</a:t>
            </a:fld>
            <a:endParaRPr lang="en-US"/>
          </a:p>
        </p:txBody>
      </p:sp>
    </p:spTree>
    <p:extLst>
      <p:ext uri="{BB962C8B-B14F-4D97-AF65-F5344CB8AC3E}">
        <p14:creationId xmlns:p14="http://schemas.microsoft.com/office/powerpoint/2010/main" val="142179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Best Practices for Contractors</a:t>
            </a:r>
            <a:endParaRPr lang="en-US" sz="1200" b="0" kern="1200" dirty="0">
              <a:solidFill>
                <a:schemeClr val="tx1"/>
              </a:solidFill>
              <a:latin typeface="+mn-lt"/>
              <a:ea typeface="+mn-ea"/>
              <a:cs typeface="+mn-cs"/>
            </a:endParaRPr>
          </a:p>
          <a:p>
            <a:pPr marL="171450" indent="-171450">
              <a:buFont typeface="Arial"/>
              <a:buChar char="•"/>
            </a:pPr>
            <a:r>
              <a:rPr lang="en-US" sz="1200" b="0" kern="1200" dirty="0">
                <a:solidFill>
                  <a:schemeClr val="tx1"/>
                </a:solidFill>
                <a:latin typeface="+mn-lt"/>
                <a:ea typeface="+mn-ea"/>
                <a:cs typeface="+mn-cs"/>
              </a:rPr>
              <a:t>Submit</a:t>
            </a:r>
            <a:r>
              <a:rPr lang="en-US" sz="1200" b="0" kern="1200" baseline="0" dirty="0">
                <a:solidFill>
                  <a:schemeClr val="tx1"/>
                </a:solidFill>
                <a:latin typeface="+mn-lt"/>
                <a:ea typeface="+mn-ea"/>
                <a:cs typeface="+mn-cs"/>
              </a:rPr>
              <a:t> an RFI as soon as you know it is required.</a:t>
            </a:r>
          </a:p>
          <a:p>
            <a:pPr marL="171450" indent="-171450">
              <a:buFont typeface="Arial"/>
              <a:buChar char="•"/>
            </a:pPr>
            <a:r>
              <a:rPr lang="en-US" sz="1200" b="0" kern="1200" baseline="0" dirty="0">
                <a:solidFill>
                  <a:schemeClr val="tx1"/>
                </a:solidFill>
                <a:latin typeface="+mn-lt"/>
                <a:ea typeface="+mn-ea"/>
                <a:cs typeface="+mn-cs"/>
              </a:rPr>
              <a:t>Allow 10 days (or as defined by the contract) for a response.</a:t>
            </a:r>
          </a:p>
          <a:p>
            <a:pPr marL="171450" indent="-171450">
              <a:buFont typeface="Arial"/>
              <a:buChar char="•"/>
            </a:pPr>
            <a:r>
              <a:rPr lang="en-US" sz="1200" b="0" kern="1200" baseline="0" dirty="0">
                <a:solidFill>
                  <a:schemeClr val="tx1"/>
                </a:solidFill>
                <a:latin typeface="+mn-lt"/>
                <a:ea typeface="+mn-ea"/>
                <a:cs typeface="+mn-cs"/>
              </a:rPr>
              <a:t>Where multiple RFIs are sent, prioritize what is needed first. </a:t>
            </a:r>
          </a:p>
          <a:p>
            <a:pPr marL="171450" indent="-171450">
              <a:buFont typeface="Arial"/>
              <a:buChar char="•"/>
            </a:pPr>
            <a:r>
              <a:rPr lang="en-US" sz="1200" b="0" kern="1200" baseline="0" dirty="0">
                <a:solidFill>
                  <a:schemeClr val="tx1"/>
                </a:solidFill>
                <a:latin typeface="+mn-lt"/>
                <a:ea typeface="+mn-ea"/>
                <a:cs typeface="+mn-cs"/>
              </a:rPr>
              <a:t>Do not cover more than one subject with a given RFI.  Focus on one purpose.</a:t>
            </a:r>
          </a:p>
          <a:p>
            <a:pPr marL="171450" indent="-171450">
              <a:buFont typeface="Arial"/>
              <a:buChar char="•"/>
            </a:pPr>
            <a:r>
              <a:rPr lang="en-US" sz="1200" b="0" kern="1200" dirty="0">
                <a:solidFill>
                  <a:schemeClr val="tx1"/>
                </a:solidFill>
                <a:latin typeface="+mn-lt"/>
                <a:ea typeface="+mn-ea"/>
                <a:cs typeface="+mn-cs"/>
              </a:rPr>
              <a:t>Make</a:t>
            </a:r>
            <a:r>
              <a:rPr lang="en-US" sz="1200" b="0" kern="1200" baseline="0" dirty="0">
                <a:solidFill>
                  <a:schemeClr val="tx1"/>
                </a:solidFill>
                <a:latin typeface="+mn-lt"/>
                <a:ea typeface="+mn-ea"/>
                <a:cs typeface="+mn-cs"/>
              </a:rPr>
              <a:t> specific references to the drawings, sections, and/or details where questions exists.  Do not make the reviewer have to “hunt” information.</a:t>
            </a:r>
          </a:p>
          <a:p>
            <a:pPr marL="171450" indent="-171450">
              <a:buFont typeface="Arial"/>
              <a:buChar char="•"/>
            </a:pPr>
            <a:r>
              <a:rPr lang="en-US" sz="1200" b="0" kern="1200" baseline="0" dirty="0">
                <a:solidFill>
                  <a:schemeClr val="tx1"/>
                </a:solidFill>
                <a:latin typeface="+mn-lt"/>
                <a:ea typeface="+mn-ea"/>
                <a:cs typeface="+mn-cs"/>
              </a:rPr>
              <a:t>If you have a suggested response, note it on the RFI.</a:t>
            </a:r>
          </a:p>
          <a:p>
            <a:pPr marL="171450" indent="-171450">
              <a:buFont typeface="Arial"/>
              <a:buChar char="•"/>
            </a:pPr>
            <a:r>
              <a:rPr lang="en-US" sz="1200" b="0" kern="1200" dirty="0">
                <a:solidFill>
                  <a:schemeClr val="tx1"/>
                </a:solidFill>
                <a:latin typeface="+mn-lt"/>
                <a:ea typeface="+mn-ea"/>
                <a:cs typeface="+mn-cs"/>
              </a:rPr>
              <a:t>Indicate if RFI is time sensitive.</a:t>
            </a:r>
          </a:p>
          <a:p>
            <a:pPr marL="171450" indent="-171450">
              <a:buFont typeface="Arial"/>
              <a:buChar char="•"/>
            </a:pPr>
            <a:r>
              <a:rPr lang="en-US" sz="1200" b="0" kern="1200" dirty="0">
                <a:solidFill>
                  <a:schemeClr val="tx1"/>
                </a:solidFill>
                <a:latin typeface="+mn-lt"/>
                <a:ea typeface="+mn-ea"/>
                <a:cs typeface="+mn-cs"/>
              </a:rPr>
              <a:t>Note cost or schedule impacts if they are known when submitting the RFI.</a:t>
            </a:r>
          </a:p>
          <a:p>
            <a:pPr marL="171450" indent="-171450">
              <a:buFont typeface="Arial"/>
              <a:buChar char="•"/>
            </a:pPr>
            <a:r>
              <a:rPr lang="en-US" sz="1200" b="0" kern="1200" dirty="0">
                <a:solidFill>
                  <a:schemeClr val="tx1"/>
                </a:solidFill>
                <a:latin typeface="+mn-lt"/>
                <a:ea typeface="+mn-ea"/>
                <a:cs typeface="+mn-cs"/>
              </a:rPr>
              <a:t>Assume that RFI responses are approval, unless specifically noted otherwise.</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16</a:t>
            </a:fld>
            <a:endParaRPr lang="en-US"/>
          </a:p>
        </p:txBody>
      </p:sp>
    </p:spTree>
    <p:extLst>
      <p:ext uri="{BB962C8B-B14F-4D97-AF65-F5344CB8AC3E}">
        <p14:creationId xmlns:p14="http://schemas.microsoft.com/office/powerpoint/2010/main" val="164799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17</a:t>
            </a:fld>
            <a:endParaRPr lang="en-US"/>
          </a:p>
        </p:txBody>
      </p:sp>
    </p:spTree>
    <p:extLst>
      <p:ext uri="{BB962C8B-B14F-4D97-AF65-F5344CB8AC3E}">
        <p14:creationId xmlns:p14="http://schemas.microsoft.com/office/powerpoint/2010/main" val="164799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18</a:t>
            </a:fld>
            <a:endParaRPr lang="en-US"/>
          </a:p>
        </p:txBody>
      </p:sp>
    </p:spTree>
    <p:extLst>
      <p:ext uri="{BB962C8B-B14F-4D97-AF65-F5344CB8AC3E}">
        <p14:creationId xmlns:p14="http://schemas.microsoft.com/office/powerpoint/2010/main" val="164799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may use the </a:t>
            </a:r>
            <a:r>
              <a:rPr lang="en-US" dirty="0" err="1"/>
              <a:t>Procore</a:t>
            </a:r>
            <a:r>
              <a:rPr lang="en-US" dirty="0"/>
              <a:t> provided exercise or may author</a:t>
            </a:r>
            <a:r>
              <a:rPr lang="en-US" baseline="0" dirty="0"/>
              <a:t> his/her own.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19</a:t>
            </a:fld>
            <a:endParaRPr lang="en-US"/>
          </a:p>
        </p:txBody>
      </p:sp>
    </p:spTree>
    <p:extLst>
      <p:ext uri="{BB962C8B-B14F-4D97-AF65-F5344CB8AC3E}">
        <p14:creationId xmlns:p14="http://schemas.microsoft.com/office/powerpoint/2010/main" val="210822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a:t>
            </a:r>
            <a:r>
              <a:rPr lang="en-US" baseline="0" dirty="0"/>
              <a:t> professionals rely on employees to write RFI professionally and in a manner that will elicit the best response possible in a timely manner.  However, little training is provided in the industry on RFIs.  This presentation can be used to help others understand what an RFI is, how and why it is used, what does not work with an RFI, and what best practices may produce the highest quality results for RFIs.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a:t>
            </a:fld>
            <a:endParaRPr lang="en-US"/>
          </a:p>
        </p:txBody>
      </p:sp>
    </p:spTree>
    <p:extLst>
      <p:ext uri="{BB962C8B-B14F-4D97-AF65-F5344CB8AC3E}">
        <p14:creationId xmlns:p14="http://schemas.microsoft.com/office/powerpoint/2010/main" val="160445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element really begins to move beyond the</a:t>
            </a:r>
            <a:r>
              <a:rPr lang="en-US" baseline="0" dirty="0"/>
              <a:t> RFI and introduces the idea that there may be some things we can do before the job starts to avoid unnecessary RFIs during the job process.  This slide could be omitted if the focus is only on writing RFIs.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20</a:t>
            </a:fld>
            <a:endParaRPr lang="en-US"/>
          </a:p>
        </p:txBody>
      </p:sp>
    </p:spTree>
    <p:extLst>
      <p:ext uri="{BB962C8B-B14F-4D97-AF65-F5344CB8AC3E}">
        <p14:creationId xmlns:p14="http://schemas.microsoft.com/office/powerpoint/2010/main" val="183444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23850"/>
            <a:ext cx="6565900" cy="3694113"/>
          </a:xfrm>
        </p:spPr>
      </p:sp>
      <p:sp>
        <p:nvSpPr>
          <p:cNvPr id="3" name="Notes Placeholder 2"/>
          <p:cNvSpPr>
            <a:spLocks noGrp="1"/>
          </p:cNvSpPr>
          <p:nvPr>
            <p:ph type="body" idx="1"/>
          </p:nvPr>
        </p:nvSpPr>
        <p:spPr/>
        <p:txBody>
          <a:bodyPr/>
          <a:lstStyle/>
          <a:p>
            <a:pPr marL="638394" lvl="1" indent="-181194">
              <a:lnSpc>
                <a:spcPct val="150000"/>
              </a:lnSpc>
              <a:spcBef>
                <a:spcPts val="634"/>
              </a:spcBef>
              <a:spcAft>
                <a:spcPts val="634"/>
              </a:spcAft>
              <a:buFont typeface="Calibri" panose="020F0502020204030204" pitchFamily="34" charset="0"/>
              <a:buChar char=" "/>
            </a:pPr>
            <a:endParaRPr lang="en-US" baseline="0" dirty="0"/>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22</a:t>
            </a:fld>
            <a:endParaRPr lang="en-US"/>
          </a:p>
        </p:txBody>
      </p:sp>
    </p:spTree>
    <p:extLst>
      <p:ext uri="{BB962C8B-B14F-4D97-AF65-F5344CB8AC3E}">
        <p14:creationId xmlns:p14="http://schemas.microsoft.com/office/powerpoint/2010/main" val="13320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Contractors sometimes write RFIs for items</a:t>
            </a:r>
            <a:r>
              <a:rPr lang="en-US" baseline="0" dirty="0"/>
              <a:t> that are in the contract documents.  This has led to an industry perception by some designers that the RFI process is abused.  The danger here is that those who answer RFIs will not take the ones that are critical as serious.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3</a:t>
            </a:fld>
            <a:endParaRPr lang="en-US"/>
          </a:p>
        </p:txBody>
      </p:sp>
    </p:spTree>
    <p:extLst>
      <p:ext uri="{BB962C8B-B14F-4D97-AF65-F5344CB8AC3E}">
        <p14:creationId xmlns:p14="http://schemas.microsoft.com/office/powerpoint/2010/main" val="417610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key statistics were quantified in a Navigant Construction Forum.  These included RFI response time, total labor cost per RFI, and percentage of RFIs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not answered.  The</a:t>
            </a:r>
            <a:r>
              <a:rPr lang="en-US" sz="1200" kern="1200" baseline="0" dirty="0">
                <a:solidFill>
                  <a:schemeClr val="tx1"/>
                </a:solidFill>
                <a:latin typeface="+mn-lt"/>
                <a:ea typeface="+mn-ea"/>
                <a:cs typeface="+mn-cs"/>
              </a:rPr>
              <a:t> cost of reviewing RFIs was more than $1,000 each.  22% of RFIs are never answered.  They identify that “no response” is a major reason for disputes on projects.  The study also identifies that the lack of a formalized process is one of the reasons RFIs are unanswered.  Electronic management of the RFIs using a system like </a:t>
            </a:r>
            <a:r>
              <a:rPr lang="en-US" sz="1200" kern="1200" baseline="0" dirty="0" err="1">
                <a:solidFill>
                  <a:schemeClr val="tx1"/>
                </a:solidFill>
                <a:latin typeface="+mn-lt"/>
                <a:ea typeface="+mn-ea"/>
                <a:cs typeface="+mn-cs"/>
              </a:rPr>
              <a:t>Procore</a:t>
            </a:r>
            <a:r>
              <a:rPr lang="en-US" sz="1200" kern="1200" baseline="0" dirty="0">
                <a:solidFill>
                  <a:schemeClr val="tx1"/>
                </a:solidFill>
                <a:latin typeface="+mn-lt"/>
                <a:ea typeface="+mn-ea"/>
                <a:cs typeface="+mn-cs"/>
              </a:rPr>
              <a:t> has the ability to substantially improve this.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SOURCE: Impact &amp; Control of RFIs on Construction Projects, Navigant Construction Forum</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4</a:t>
            </a:fld>
            <a:endParaRPr lang="en-US"/>
          </a:p>
        </p:txBody>
      </p:sp>
    </p:spTree>
    <p:extLst>
      <p:ext uri="{BB962C8B-B14F-4D97-AF65-F5344CB8AC3E}">
        <p14:creationId xmlns:p14="http://schemas.microsoft.com/office/powerpoint/2010/main" val="136650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has notes that identify some of the negative</a:t>
            </a:r>
            <a:r>
              <a:rPr lang="en-US" baseline="0" dirty="0"/>
              <a:t> perceptions of RFIs from those outside the construction industry.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5</a:t>
            </a:fld>
            <a:endParaRPr lang="en-US"/>
          </a:p>
        </p:txBody>
      </p:sp>
    </p:spTree>
    <p:extLst>
      <p:ext uri="{BB962C8B-B14F-4D97-AF65-F5344CB8AC3E}">
        <p14:creationId xmlns:p14="http://schemas.microsoft.com/office/powerpoint/2010/main" val="76109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following is language from the AIA in a White Paper entitled “The RFI’s Role in the Construction Process”:</a:t>
            </a:r>
            <a:r>
              <a:rPr lang="en-US" baseline="0" dirty="0"/>
              <a:t>  “</a:t>
            </a:r>
            <a:r>
              <a:rPr lang="en-US" sz="1200" kern="1200" dirty="0">
                <a:solidFill>
                  <a:schemeClr val="tx1"/>
                </a:solidFill>
                <a:effectLst/>
                <a:latin typeface="+mn-lt"/>
                <a:ea typeface="+mn-ea"/>
                <a:cs typeface="+mn-cs"/>
              </a:rPr>
              <a:t>Occasionally, however, the RFI is misused to provide additional time for the contractor, especially on projects containing liquidated damages. RFIs can also be used to set the stage for future change orders. Increasingly, RFIs are used in lieu of phone conversations or shop-drawing submission questions, which could be far more efficient in resolving minor issues.”  It</a:t>
            </a:r>
            <a:r>
              <a:rPr lang="en-US" sz="1200" kern="1200" baseline="0" dirty="0">
                <a:solidFill>
                  <a:schemeClr val="tx1"/>
                </a:solidFill>
                <a:effectLst/>
                <a:latin typeface="+mn-lt"/>
                <a:ea typeface="+mn-ea"/>
                <a:cs typeface="+mn-cs"/>
              </a:rPr>
              <a:t> is important to point out to the student that there is a perception in the industry among architects and engineers that contractors have abused the RFI process at their expense.  All parties must work to insure that the RFI process does what it is supposed to do which is provide critical communication between parties that may have competing agendas.  </a:t>
            </a:r>
            <a:endParaRPr lang="en-US" dirty="0"/>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6</a:t>
            </a:fld>
            <a:endParaRPr lang="en-US"/>
          </a:p>
        </p:txBody>
      </p:sp>
    </p:spTree>
    <p:extLst>
      <p:ext uri="{BB962C8B-B14F-4D97-AF65-F5344CB8AC3E}">
        <p14:creationId xmlns:p14="http://schemas.microsoft.com/office/powerpoint/2010/main" val="109236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Ask students to write down on a sheet of paper what is wrong with this and how it should be written.  Then, have them pair with another student to compare answers.  Once they do this, have a few groups share their thoughts.  In general, an RFI should not be used to cast blame or show responsibility of one party or another.  The best response is probably just having the last sentence adding a drawing reference for A3.1 along with any section number that may exist.  One</a:t>
            </a:r>
            <a:r>
              <a:rPr lang="en-US" sz="1200" kern="1200" baseline="0" dirty="0">
                <a:solidFill>
                  <a:schemeClr val="tx1"/>
                </a:solidFill>
                <a:latin typeface="+mn-lt"/>
                <a:ea typeface="+mn-ea"/>
                <a:cs typeface="+mn-cs"/>
              </a:rPr>
              <a:t> may point out that including pieces of drawings or specifications or photos may help the responder provide a quicker solution.  The less the RFI requires the respondent to search for information, the more likely it is that the RFI will be resolved efficiently.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10A5D2-FB47-B94A-B2EF-D3FD984C7200}" type="slidenum">
              <a:rPr lang="en-US" smtClean="0"/>
              <a:t>7</a:t>
            </a:fld>
            <a:endParaRPr lang="en-US"/>
          </a:p>
        </p:txBody>
      </p:sp>
    </p:spTree>
    <p:extLst>
      <p:ext uri="{BB962C8B-B14F-4D97-AF65-F5344CB8AC3E}">
        <p14:creationId xmlns:p14="http://schemas.microsoft.com/office/powerpoint/2010/main" val="177520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Ask students to write down on a sheet of paper what is wrong with this and how it should be written.  Then, have them pair with another student to compare answers.  Once they do this, have a few groups share their thoughts.   The last two sentences here really are not appropriate.  First, if an RFI requires an immediate response, some other method of communication is more appropriate.  Picking up the phone and calling is probably the best bet (or visiting the site).  Second, an RFI has a built-in mechanism to indicate the response time.  This, in turn is tied to the contract.  From a reviewers standpoint, it really begins to discount more critical items where the schedule really is important for an issue when comments like this are attached to every document.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Once the conversation was had on the phone, the constructor could follow-up with an RFI stating the issue and proposed solution.</a:t>
            </a:r>
            <a:r>
              <a:rPr lang="en-US" sz="1200" kern="1200" baseline="0" dirty="0">
                <a:solidFill>
                  <a:schemeClr val="tx1"/>
                </a:solidFill>
                <a:latin typeface="+mn-lt"/>
                <a:ea typeface="+mn-ea"/>
                <a:cs typeface="+mn-cs"/>
              </a:rPr>
              <a:t>  Then, the person responding to the RFI could confirm the solution.  This would document the issue for all parties and avoid the time conflict issue.  </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8</a:t>
            </a:fld>
            <a:endParaRPr lang="en-US"/>
          </a:p>
        </p:txBody>
      </p:sp>
    </p:spTree>
    <p:extLst>
      <p:ext uri="{BB962C8B-B14F-4D97-AF65-F5344CB8AC3E}">
        <p14:creationId xmlns:p14="http://schemas.microsoft.com/office/powerpoint/2010/main" val="177520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Ask students to write down on a sheet of paper what is wrong with this and how it should be written.  Then, have them pair with another student to compare answers.  Once they do this, have a few groups share their thoughts.   This RFI really asks for nothing. It just reports on a condition.  An RFI should only be used to obtain needed information.  In other words, it must be active (requests information) and not passive (just gives information).  Unless there is some other issue here, no RFI is required.</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9</a:t>
            </a:fld>
            <a:endParaRPr lang="en-US"/>
          </a:p>
        </p:txBody>
      </p:sp>
    </p:spTree>
    <p:extLst>
      <p:ext uri="{BB962C8B-B14F-4D97-AF65-F5344CB8AC3E}">
        <p14:creationId xmlns:p14="http://schemas.microsoft.com/office/powerpoint/2010/main" val="177520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8975" y="1148500"/>
            <a:ext cx="7324918" cy="1314450"/>
          </a:xfrm>
        </p:spPr>
        <p:txBody>
          <a:bodyPr>
            <a:normAutofit/>
          </a:bodyPr>
          <a:lstStyle>
            <a:lvl1pPr marL="457200" indent="-457200" algn="l">
              <a:buClr>
                <a:schemeClr val="accent4"/>
              </a:buClr>
              <a:buSzPct val="100000"/>
              <a:buFont typeface="Lucida Grande"/>
              <a:buChar char="+"/>
              <a:defRPr sz="2400" b="0" i="0">
                <a:solidFill>
                  <a:srgbClr val="878787"/>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Bullets</a:t>
            </a:r>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5" name="Title Placeholder 1"/>
          <p:cNvSpPr>
            <a:spLocks noGrp="1"/>
          </p:cNvSpPr>
          <p:nvPr>
            <p:ph type="title"/>
          </p:nvPr>
        </p:nvSpPr>
        <p:spPr>
          <a:xfrm>
            <a:off x="0" y="365494"/>
            <a:ext cx="9144000" cy="44301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0321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121717"/>
            <a:ext cx="7329874" cy="2985933"/>
          </a:xfrm>
        </p:spPr>
        <p:txBody>
          <a:bodyPr/>
          <a:lstStyle>
            <a:lvl1pPr marL="0" indent="0">
              <a:buNone/>
              <a:defRPr sz="2400" b="0" i="0">
                <a:latin typeface="Arial"/>
                <a:cs typeface="Arial"/>
              </a:defRPr>
            </a:lvl1pPr>
            <a:lvl2pPr marL="742950" indent="-285750">
              <a:buFont typeface="Arial"/>
              <a:buChar char="•"/>
              <a:defRPr b="0" i="0">
                <a:latin typeface="Arial"/>
                <a:cs typeface="Arial"/>
              </a:defRPr>
            </a:lvl2pPr>
            <a:lvl3pPr marL="1143000" indent="-228600">
              <a:buSzPct val="80000"/>
              <a:buFont typeface="Lucida Grande"/>
              <a:buChar char="&gt;"/>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7" name="Title Placeholder 1"/>
          <p:cNvSpPr>
            <a:spLocks noGrp="1"/>
          </p:cNvSpPr>
          <p:nvPr>
            <p:ph type="title"/>
          </p:nvPr>
        </p:nvSpPr>
        <p:spPr>
          <a:xfrm>
            <a:off x="0" y="359300"/>
            <a:ext cx="9144000" cy="44301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40802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8975" y="1103896"/>
            <a:ext cx="3625191" cy="3002254"/>
          </a:xfrm>
        </p:spPr>
        <p:txBody>
          <a:bodyPr>
            <a:normAutofit/>
          </a:bodyPr>
          <a:lstStyle>
            <a:lvl1pPr marL="0" indent="0">
              <a:buNone/>
              <a:defRPr sz="2400" b="0" i="0">
                <a:solidFill>
                  <a:srgbClr val="878787"/>
                </a:solidFill>
                <a:latin typeface="Gotham-Book"/>
                <a:cs typeface="Gotham-Book"/>
              </a:defRPr>
            </a:lvl1pPr>
            <a:lvl2pPr marL="800100" indent="-342900">
              <a:buFont typeface="Arial"/>
              <a:buChar char="•"/>
              <a:defRPr sz="2000" b="0" i="0">
                <a:solidFill>
                  <a:srgbClr val="878787"/>
                </a:solidFill>
                <a:latin typeface="Gotham-Book"/>
                <a:cs typeface="Gotham-Book"/>
              </a:defRPr>
            </a:lvl2pPr>
            <a:lvl3pPr marL="1143000" indent="-228600">
              <a:buSzPct val="80000"/>
              <a:buFont typeface="Lucida Grande"/>
              <a:buChar char="&gt;"/>
              <a:defRPr sz="2000" b="0" i="0">
                <a:solidFill>
                  <a:srgbClr val="878787"/>
                </a:solidFill>
                <a:latin typeface="Gotham-Book"/>
                <a:cs typeface="Gotham-Book"/>
              </a:defRPr>
            </a:lvl3pPr>
            <a:lvl4pPr>
              <a:defRPr sz="2000" b="0" i="0">
                <a:solidFill>
                  <a:srgbClr val="878787"/>
                </a:solidFill>
                <a:latin typeface="Gotham-Book"/>
                <a:cs typeface="Gotham-Book"/>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itle Placeholder 1"/>
          <p:cNvSpPr>
            <a:spLocks noGrp="1"/>
          </p:cNvSpPr>
          <p:nvPr>
            <p:ph type="title"/>
          </p:nvPr>
        </p:nvSpPr>
        <p:spPr>
          <a:xfrm>
            <a:off x="0" y="365494"/>
            <a:ext cx="9144000" cy="44301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1" name="Content Placeholder 2"/>
          <p:cNvSpPr>
            <a:spLocks noGrp="1"/>
          </p:cNvSpPr>
          <p:nvPr>
            <p:ph sz="half" idx="13"/>
          </p:nvPr>
        </p:nvSpPr>
        <p:spPr>
          <a:xfrm>
            <a:off x="4687229" y="1103896"/>
            <a:ext cx="3625191" cy="3002254"/>
          </a:xfrm>
        </p:spPr>
        <p:txBody>
          <a:bodyPr>
            <a:normAutofit/>
          </a:bodyPr>
          <a:lstStyle>
            <a:lvl1pPr marL="0" indent="0">
              <a:buNone/>
              <a:defRPr sz="2400" b="0" i="0">
                <a:solidFill>
                  <a:srgbClr val="878787"/>
                </a:solidFill>
                <a:latin typeface="Gotham-Book"/>
                <a:cs typeface="Gotham-Book"/>
              </a:defRPr>
            </a:lvl1pPr>
            <a:lvl2pPr marL="800100" indent="-342900">
              <a:buFont typeface="Arial"/>
              <a:buChar char="•"/>
              <a:defRPr sz="2000" b="0" i="0">
                <a:solidFill>
                  <a:srgbClr val="878787"/>
                </a:solidFill>
                <a:latin typeface="Gotham-Book"/>
                <a:cs typeface="Gotham-Book"/>
              </a:defRPr>
            </a:lvl2pPr>
            <a:lvl3pPr marL="1143000" indent="-228600">
              <a:buSzPct val="80000"/>
              <a:buFont typeface="Lucida Grande"/>
              <a:buChar char="&gt;"/>
              <a:defRPr sz="2000" b="0" i="0">
                <a:solidFill>
                  <a:srgbClr val="878787"/>
                </a:solidFill>
                <a:latin typeface="Gotham-Book"/>
                <a:cs typeface="Gotham-Book"/>
              </a:defRPr>
            </a:lvl3pPr>
            <a:lvl4pPr>
              <a:defRPr sz="2000" b="0" i="0">
                <a:solidFill>
                  <a:srgbClr val="878787"/>
                </a:solidFill>
                <a:latin typeface="Gotham-Book"/>
                <a:cs typeface="Gotham-Book"/>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474925" y="4707388"/>
            <a:ext cx="420533"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spTree>
    <p:extLst>
      <p:ext uri="{BB962C8B-B14F-4D97-AF65-F5344CB8AC3E}">
        <p14:creationId xmlns:p14="http://schemas.microsoft.com/office/powerpoint/2010/main" val="35425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54071"/>
            <a:ext cx="9144000" cy="443014"/>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F03E09-F771-1940-A7E5-44E9DE860D03}" type="slidenum">
              <a:rPr lang="en-US" smtClean="0"/>
              <a:t>‹#›</a:t>
            </a:fld>
            <a:endParaRPr lang="en-US"/>
          </a:p>
        </p:txBody>
      </p:sp>
    </p:spTree>
    <p:extLst>
      <p:ext uri="{BB962C8B-B14F-4D97-AF65-F5344CB8AC3E}">
        <p14:creationId xmlns:p14="http://schemas.microsoft.com/office/powerpoint/2010/main" val="114112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2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10390" y="4529214"/>
            <a:ext cx="9166780" cy="6334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89" y="359299"/>
            <a:ext cx="9183863" cy="44301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8975" y="1164964"/>
            <a:ext cx="7316786" cy="2934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498042" y="4699118"/>
            <a:ext cx="420533"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pic>
        <p:nvPicPr>
          <p:cNvPr id="7" name="Picture 6">
            <a:extLst>
              <a:ext uri="{FF2B5EF4-FFF2-40B4-BE49-F238E27FC236}">
                <a16:creationId xmlns:a16="http://schemas.microsoft.com/office/drawing/2014/main" id="{27F063C1-65CD-433E-9199-C3B8BE2303D6}"/>
              </a:ext>
            </a:extLst>
          </p:cNvPr>
          <p:cNvPicPr>
            <a:picLocks noChangeAspect="1"/>
          </p:cNvPicPr>
          <p:nvPr userDrawn="1"/>
        </p:nvPicPr>
        <p:blipFill>
          <a:blip r:embed="rId7"/>
          <a:stretch>
            <a:fillRect/>
          </a:stretch>
        </p:blipFill>
        <p:spPr>
          <a:xfrm>
            <a:off x="688975" y="4550736"/>
            <a:ext cx="659247" cy="570608"/>
          </a:xfrm>
          <a:prstGeom prst="rect">
            <a:avLst/>
          </a:prstGeom>
        </p:spPr>
      </p:pic>
    </p:spTree>
    <p:extLst>
      <p:ext uri="{BB962C8B-B14F-4D97-AF65-F5344CB8AC3E}">
        <p14:creationId xmlns:p14="http://schemas.microsoft.com/office/powerpoint/2010/main" val="343670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1" r:id="rId5"/>
  </p:sldLayoutIdLst>
  <p:hf hdr="0" ftr="0" dt="0"/>
  <p:txStyles>
    <p:titleStyle>
      <a:lvl1pPr algn="ctr" defTabSz="457200" rtl="0" eaLnBrk="1" latinLnBrk="0" hangingPunct="1">
        <a:spcBef>
          <a:spcPct val="0"/>
        </a:spcBef>
        <a:buNone/>
        <a:defRPr sz="3200" b="1" i="0" kern="1200" spc="-150">
          <a:solidFill>
            <a:schemeClr val="accent2"/>
          </a:solidFill>
          <a:latin typeface="Arial"/>
          <a:ea typeface="+mj-ea"/>
          <a:cs typeface="Arial"/>
        </a:defRPr>
      </a:lvl1pPr>
    </p:titleStyle>
    <p:bodyStyle>
      <a:lvl1pPr marL="0" indent="0" algn="l" defTabSz="457200" rtl="0" eaLnBrk="1" latinLnBrk="0" hangingPunct="1">
        <a:spcBef>
          <a:spcPts val="0"/>
        </a:spcBef>
        <a:spcAft>
          <a:spcPts val="600"/>
        </a:spcAft>
        <a:buFont typeface="Arial"/>
        <a:buNone/>
        <a:defRPr sz="2800" b="0" i="0" kern="1200">
          <a:solidFill>
            <a:srgbClr val="878787"/>
          </a:solidFill>
          <a:latin typeface="Arial"/>
          <a:ea typeface="+mn-ea"/>
          <a:cs typeface="Arial"/>
        </a:defRPr>
      </a:lvl1pPr>
      <a:lvl2pPr marL="914400" indent="-4572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Gotham-Book"/>
          <a:ea typeface="+mn-ea"/>
          <a:cs typeface="Gotham-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52659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dQCzB_UGX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ver_2016_ProcoreU.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87" y="-25275"/>
            <a:ext cx="9215131" cy="5187732"/>
          </a:xfrm>
          <a:prstGeom prst="rect">
            <a:avLst/>
          </a:prstGeom>
        </p:spPr>
      </p:pic>
      <p:pic>
        <p:nvPicPr>
          <p:cNvPr id="16" name="Picture 15"/>
          <p:cNvPicPr>
            <a:picLocks noChangeAspect="1"/>
          </p:cNvPicPr>
          <p:nvPr/>
        </p:nvPicPr>
        <p:blipFill>
          <a:blip r:embed="rId5"/>
          <a:stretch>
            <a:fillRect/>
          </a:stretch>
        </p:blipFill>
        <p:spPr>
          <a:xfrm>
            <a:off x="3430148" y="833817"/>
            <a:ext cx="2281259" cy="1981229"/>
          </a:xfrm>
          <a:prstGeom prst="rect">
            <a:avLst/>
          </a:prstGeom>
        </p:spPr>
      </p:pic>
      <p:sp>
        <p:nvSpPr>
          <p:cNvPr id="2" name="Rectangle 1">
            <a:extLst>
              <a:ext uri="{FF2B5EF4-FFF2-40B4-BE49-F238E27FC236}">
                <a16:creationId xmlns:a16="http://schemas.microsoft.com/office/drawing/2014/main" id="{1728AFF3-2761-40D5-8634-963CCDDE6B3A}"/>
              </a:ext>
            </a:extLst>
          </p:cNvPr>
          <p:cNvSpPr/>
          <p:nvPr/>
        </p:nvSpPr>
        <p:spPr>
          <a:xfrm>
            <a:off x="2307771" y="3090687"/>
            <a:ext cx="4511039" cy="1138773"/>
          </a:xfrm>
          <a:prstGeom prst="rect">
            <a:avLst/>
          </a:prstGeom>
        </p:spPr>
        <p:txBody>
          <a:bodyPr wrap="square" anchor="ctr">
            <a:spAutoFit/>
          </a:bodyPr>
          <a:lstStyle/>
          <a:p>
            <a:pPr algn="ctr"/>
            <a:r>
              <a:rPr lang="en-US" sz="4400" b="1" spc="-150" dirty="0">
                <a:solidFill>
                  <a:schemeClr val="bg1"/>
                </a:solidFill>
                <a:cs typeface="Arial"/>
              </a:rPr>
              <a:t>RFI Development</a:t>
            </a:r>
            <a:endParaRPr lang="en-US" sz="2400" b="1" spc="-150" dirty="0">
              <a:solidFill>
                <a:schemeClr val="bg1"/>
              </a:solidFill>
              <a:cs typeface="Arial"/>
            </a:endParaRPr>
          </a:p>
          <a:p>
            <a:pPr algn="ctr"/>
            <a:r>
              <a:rPr lang="en-US" sz="2400" b="1" spc="-150" dirty="0">
                <a:solidFill>
                  <a:schemeClr val="bg1"/>
                </a:solidFill>
                <a:cs typeface="Arial"/>
              </a:rPr>
              <a:t>Request for Information</a:t>
            </a:r>
          </a:p>
        </p:txBody>
      </p:sp>
    </p:spTree>
    <p:extLst>
      <p:ext uri="{BB962C8B-B14F-4D97-AF65-F5344CB8AC3E}">
        <p14:creationId xmlns:p14="http://schemas.microsoft.com/office/powerpoint/2010/main" val="149217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blip>
          <a:stretch>
            <a:fillRect/>
          </a:stretch>
        </p:blipFill>
        <p:spPr>
          <a:xfrm>
            <a:off x="4022105" y="1076588"/>
            <a:ext cx="5121374" cy="2990324"/>
          </a:xfrm>
          <a:prstGeom prst="rect">
            <a:avLst/>
          </a:prstGeom>
        </p:spPr>
      </p:pic>
      <p:sp>
        <p:nvSpPr>
          <p:cNvPr id="2" name="Subtitle 1"/>
          <p:cNvSpPr>
            <a:spLocks noGrp="1"/>
          </p:cNvSpPr>
          <p:nvPr>
            <p:ph type="subTitle" idx="1"/>
          </p:nvPr>
        </p:nvSpPr>
        <p:spPr>
          <a:xfrm>
            <a:off x="0" y="976727"/>
            <a:ext cx="4022105" cy="3508653"/>
          </a:xfrm>
        </p:spPr>
        <p:txBody>
          <a:bodyPr wrap="square">
            <a:spAutoFit/>
          </a:bodyPr>
          <a:lstStyle/>
          <a:p>
            <a:r>
              <a:rPr lang="en-US" dirty="0"/>
              <a:t>Any stakeholder associated with the issue </a:t>
            </a:r>
          </a:p>
          <a:p>
            <a:pPr marL="912813">
              <a:buFont typeface="Wingdings" charset="2"/>
              <a:buChar char="§"/>
            </a:pPr>
            <a:r>
              <a:rPr lang="en-US" sz="2000" dirty="0"/>
              <a:t>Contractor, Subcontractor, Architect, Engineer, and possibly the Owner</a:t>
            </a:r>
          </a:p>
          <a:p>
            <a:pPr marL="912813">
              <a:buFont typeface="Wingdings" charset="2"/>
              <a:buChar char="§"/>
            </a:pPr>
            <a:r>
              <a:rPr lang="en-US" sz="2000" dirty="0"/>
              <a:t>Depends on the contractual relationships and delivery method</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10</a:t>
            </a:fld>
            <a:endParaRPr lang="en-US" dirty="0"/>
          </a:p>
        </p:txBody>
      </p:sp>
      <p:sp>
        <p:nvSpPr>
          <p:cNvPr id="4" name="Title 3"/>
          <p:cNvSpPr>
            <a:spLocks noGrp="1"/>
          </p:cNvSpPr>
          <p:nvPr>
            <p:ph type="title"/>
          </p:nvPr>
        </p:nvSpPr>
        <p:spPr/>
        <p:txBody>
          <a:bodyPr/>
          <a:lstStyle/>
          <a:p>
            <a:r>
              <a:rPr lang="en-US" dirty="0"/>
              <a:t>Who is Copied on the RFI?</a:t>
            </a:r>
          </a:p>
        </p:txBody>
      </p:sp>
    </p:spTree>
    <p:extLst>
      <p:ext uri="{BB962C8B-B14F-4D97-AF65-F5344CB8AC3E}">
        <p14:creationId xmlns:p14="http://schemas.microsoft.com/office/powerpoint/2010/main" val="31789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63773" y="1148500"/>
            <a:ext cx="6616454" cy="3016210"/>
          </a:xfrm>
        </p:spPr>
        <p:txBody>
          <a:bodyPr wrap="square">
            <a:spAutoFit/>
          </a:bodyPr>
          <a:lstStyle/>
          <a:p>
            <a:r>
              <a:rPr lang="en-US" dirty="0"/>
              <a:t>Sequential numbering</a:t>
            </a:r>
          </a:p>
          <a:p>
            <a:r>
              <a:rPr lang="en-US" dirty="0"/>
              <a:t>Sender and Receiver (Contact information)</a:t>
            </a:r>
          </a:p>
          <a:p>
            <a:r>
              <a:rPr lang="en-US" dirty="0"/>
              <a:t>Date developed and Due date</a:t>
            </a:r>
          </a:p>
          <a:p>
            <a:r>
              <a:rPr lang="en-US" dirty="0"/>
              <a:t>Pertinent question with suggested solution</a:t>
            </a:r>
          </a:p>
          <a:p>
            <a:r>
              <a:rPr lang="en-US" dirty="0"/>
              <a:t>Reference information </a:t>
            </a:r>
          </a:p>
          <a:p>
            <a:pPr marL="911225" indent="-455613" defTabSz="-338138">
              <a:buFont typeface="Wingdings" charset="2"/>
              <a:buChar char="§"/>
            </a:pPr>
            <a:r>
              <a:rPr lang="en-US" sz="2000" dirty="0"/>
              <a:t>Drawing and specification reference if applicable</a:t>
            </a:r>
          </a:p>
          <a:p>
            <a:pPr marL="911225" indent="-455613" defTabSz="-338138">
              <a:buFont typeface="Wingdings" charset="2"/>
              <a:buChar char="§"/>
            </a:pPr>
            <a:r>
              <a:rPr lang="en-US" sz="2000" dirty="0"/>
              <a:t>Photos, attachments, and/or links </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11</a:t>
            </a:fld>
            <a:endParaRPr lang="en-US" dirty="0"/>
          </a:p>
        </p:txBody>
      </p:sp>
      <p:sp>
        <p:nvSpPr>
          <p:cNvPr id="4" name="Title 3"/>
          <p:cNvSpPr>
            <a:spLocks noGrp="1"/>
          </p:cNvSpPr>
          <p:nvPr>
            <p:ph type="title"/>
          </p:nvPr>
        </p:nvSpPr>
        <p:spPr/>
        <p:txBody>
          <a:bodyPr/>
          <a:lstStyle/>
          <a:p>
            <a:r>
              <a:rPr lang="en-US" dirty="0"/>
              <a:t>RFI Components</a:t>
            </a:r>
          </a:p>
        </p:txBody>
      </p:sp>
    </p:spTree>
    <p:extLst>
      <p:ext uri="{BB962C8B-B14F-4D97-AF65-F5344CB8AC3E}">
        <p14:creationId xmlns:p14="http://schemas.microsoft.com/office/powerpoint/2010/main" val="212895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9541" y="1386810"/>
            <a:ext cx="7324918" cy="2369880"/>
          </a:xfrm>
        </p:spPr>
        <p:txBody>
          <a:bodyPr>
            <a:spAutoFit/>
          </a:bodyPr>
          <a:lstStyle/>
          <a:p>
            <a:r>
              <a:rPr lang="en-US" dirty="0"/>
              <a:t>Response is from receiver to sender</a:t>
            </a:r>
          </a:p>
          <a:p>
            <a:pPr marL="912813">
              <a:buFont typeface="Wingdings" charset="2"/>
              <a:buChar char="§"/>
            </a:pPr>
            <a:r>
              <a:rPr lang="en-US" sz="2000" dirty="0"/>
              <a:t>Sender then sends the information down (or up) the chain of command</a:t>
            </a:r>
          </a:p>
          <a:p>
            <a:r>
              <a:rPr lang="en-US" dirty="0"/>
              <a:t>Timely response is required</a:t>
            </a:r>
          </a:p>
          <a:p>
            <a:pPr marL="911225" indent="-455613" defTabSz="-338138">
              <a:buFont typeface="Wingdings" charset="2"/>
              <a:buChar char="§"/>
            </a:pPr>
            <a:r>
              <a:rPr lang="en-US" sz="2000" dirty="0"/>
              <a:t>Duration of turn-around is documented</a:t>
            </a:r>
          </a:p>
          <a:p>
            <a:pPr marL="911225" indent="-455613" defTabSz="-338138">
              <a:buFont typeface="Wingdings" charset="2"/>
              <a:buChar char="§"/>
            </a:pPr>
            <a:r>
              <a:rPr lang="en-US" sz="2000" dirty="0"/>
              <a:t>Allows for delay determination</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12</a:t>
            </a:fld>
            <a:endParaRPr lang="en-US" dirty="0"/>
          </a:p>
        </p:txBody>
      </p:sp>
      <p:sp>
        <p:nvSpPr>
          <p:cNvPr id="4" name="Title 3"/>
          <p:cNvSpPr>
            <a:spLocks noGrp="1"/>
          </p:cNvSpPr>
          <p:nvPr>
            <p:ph type="title"/>
          </p:nvPr>
        </p:nvSpPr>
        <p:spPr/>
        <p:txBody>
          <a:bodyPr/>
          <a:lstStyle/>
          <a:p>
            <a:r>
              <a:rPr lang="en-US" dirty="0"/>
              <a:t>RFI Response</a:t>
            </a:r>
          </a:p>
        </p:txBody>
      </p:sp>
    </p:spTree>
    <p:extLst>
      <p:ext uri="{BB962C8B-B14F-4D97-AF65-F5344CB8AC3E}">
        <p14:creationId xmlns:p14="http://schemas.microsoft.com/office/powerpoint/2010/main" val="71944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9541" y="1148500"/>
            <a:ext cx="7324918" cy="1523494"/>
          </a:xfrm>
        </p:spPr>
        <p:txBody>
          <a:bodyPr>
            <a:spAutoFit/>
          </a:bodyPr>
          <a:lstStyle/>
          <a:p>
            <a:r>
              <a:rPr lang="en-US" dirty="0"/>
              <a:t>An RFI may be a first step in the change order process</a:t>
            </a:r>
          </a:p>
          <a:p>
            <a:pPr marL="911225" indent="-455613" defTabSz="-338138">
              <a:buFont typeface="Wingdings" charset="2"/>
              <a:buChar char="§"/>
            </a:pPr>
            <a:r>
              <a:rPr lang="en-US" sz="2000" dirty="0"/>
              <a:t>If the items in the completed RFI changes money or time, a Change-Order could develop</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13</a:t>
            </a:fld>
            <a:endParaRPr lang="en-US" dirty="0"/>
          </a:p>
        </p:txBody>
      </p:sp>
      <p:sp>
        <p:nvSpPr>
          <p:cNvPr id="4" name="Title 3"/>
          <p:cNvSpPr>
            <a:spLocks noGrp="1"/>
          </p:cNvSpPr>
          <p:nvPr>
            <p:ph type="title"/>
          </p:nvPr>
        </p:nvSpPr>
        <p:spPr/>
        <p:txBody>
          <a:bodyPr/>
          <a:lstStyle/>
          <a:p>
            <a:r>
              <a:rPr lang="en-US" dirty="0"/>
              <a:t>RFIs and Change-Orders</a:t>
            </a:r>
          </a:p>
        </p:txBody>
      </p:sp>
      <p:pic>
        <p:nvPicPr>
          <p:cNvPr id="5" name="Picture 4" descr="change ah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1157" y="2717073"/>
            <a:ext cx="1717418" cy="1635281"/>
          </a:xfrm>
          <a:prstGeom prst="rect">
            <a:avLst/>
          </a:prstGeom>
        </p:spPr>
      </p:pic>
    </p:spTree>
    <p:extLst>
      <p:ext uri="{BB962C8B-B14F-4D97-AF65-F5344CB8AC3E}">
        <p14:creationId xmlns:p14="http://schemas.microsoft.com/office/powerpoint/2010/main" val="92885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F03E09-F771-1940-A7E5-44E9DE860D03}" type="slidenum">
              <a:rPr lang="en-US" smtClean="0"/>
              <a:t>14</a:t>
            </a:fld>
            <a:endParaRPr lang="en-US"/>
          </a:p>
        </p:txBody>
      </p:sp>
      <p:sp>
        <p:nvSpPr>
          <p:cNvPr id="4" name="Title 3"/>
          <p:cNvSpPr>
            <a:spLocks noGrp="1"/>
          </p:cNvSpPr>
          <p:nvPr>
            <p:ph type="title"/>
          </p:nvPr>
        </p:nvSpPr>
        <p:spPr/>
        <p:txBody>
          <a:bodyPr/>
          <a:lstStyle/>
          <a:p>
            <a:r>
              <a:rPr lang="en-US" dirty="0"/>
              <a:t>Using </a:t>
            </a:r>
            <a:r>
              <a:rPr lang="en-US" dirty="0" err="1"/>
              <a:t>Procore</a:t>
            </a:r>
            <a:r>
              <a:rPr lang="en-US" dirty="0"/>
              <a:t> for RFIs</a:t>
            </a:r>
          </a:p>
        </p:txBody>
      </p:sp>
      <p:pic>
        <p:nvPicPr>
          <p:cNvPr id="2" name="Picture 1">
            <a:hlinkClick r:id="rId3"/>
            <a:extLst>
              <a:ext uri="{FF2B5EF4-FFF2-40B4-BE49-F238E27FC236}">
                <a16:creationId xmlns:a16="http://schemas.microsoft.com/office/drawing/2014/main" id="{399F6FD2-B891-408F-8D41-A4908E4798A6}"/>
              </a:ext>
            </a:extLst>
          </p:cNvPr>
          <p:cNvPicPr>
            <a:picLocks noChangeAspect="1"/>
          </p:cNvPicPr>
          <p:nvPr/>
        </p:nvPicPr>
        <p:blipFill>
          <a:blip r:embed="rId4"/>
          <a:stretch>
            <a:fillRect/>
          </a:stretch>
        </p:blipFill>
        <p:spPr>
          <a:xfrm>
            <a:off x="2180861" y="889430"/>
            <a:ext cx="4782278" cy="3592218"/>
          </a:xfrm>
          <a:prstGeom prst="rect">
            <a:avLst/>
          </a:prstGeom>
        </p:spPr>
      </p:pic>
    </p:spTree>
    <p:extLst>
      <p:ext uri="{BB962C8B-B14F-4D97-AF65-F5344CB8AC3E}">
        <p14:creationId xmlns:p14="http://schemas.microsoft.com/office/powerpoint/2010/main" val="3860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F03E09-F771-1940-A7E5-44E9DE860D03}" type="slidenum">
              <a:rPr lang="en-US" smtClean="0"/>
              <a:t>15</a:t>
            </a:fld>
            <a:endParaRPr lang="en-US"/>
          </a:p>
        </p:txBody>
      </p:sp>
      <p:sp>
        <p:nvSpPr>
          <p:cNvPr id="4" name="Title 3"/>
          <p:cNvSpPr>
            <a:spLocks noGrp="1"/>
          </p:cNvSpPr>
          <p:nvPr>
            <p:ph type="title"/>
          </p:nvPr>
        </p:nvSpPr>
        <p:spPr/>
        <p:txBody>
          <a:bodyPr/>
          <a:lstStyle/>
          <a:p>
            <a:r>
              <a:rPr lang="en-US" dirty="0"/>
              <a:t>An RFI Log in </a:t>
            </a:r>
            <a:r>
              <a:rPr lang="en-US" dirty="0" err="1"/>
              <a:t>Procore</a:t>
            </a:r>
            <a:endParaRPr lang="en-US" dirty="0"/>
          </a:p>
        </p:txBody>
      </p:sp>
      <p:pic>
        <p:nvPicPr>
          <p:cNvPr id="7" name="Picture 6">
            <a:extLst>
              <a:ext uri="{FF2B5EF4-FFF2-40B4-BE49-F238E27FC236}">
                <a16:creationId xmlns:a16="http://schemas.microsoft.com/office/drawing/2014/main" id="{F5ED716F-6692-4896-8F79-740B44F3EF05}"/>
              </a:ext>
            </a:extLst>
          </p:cNvPr>
          <p:cNvPicPr>
            <a:picLocks noChangeAspect="1"/>
          </p:cNvPicPr>
          <p:nvPr/>
        </p:nvPicPr>
        <p:blipFill>
          <a:blip r:embed="rId3"/>
          <a:stretch>
            <a:fillRect/>
          </a:stretch>
        </p:blipFill>
        <p:spPr>
          <a:xfrm>
            <a:off x="78377" y="1354377"/>
            <a:ext cx="8987246" cy="2434747"/>
          </a:xfrm>
          <a:prstGeom prst="rect">
            <a:avLst/>
          </a:prstGeom>
        </p:spPr>
      </p:pic>
    </p:spTree>
    <p:extLst>
      <p:ext uri="{BB962C8B-B14F-4D97-AF65-F5344CB8AC3E}">
        <p14:creationId xmlns:p14="http://schemas.microsoft.com/office/powerpoint/2010/main" val="281468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8975" y="1009156"/>
            <a:ext cx="5943444" cy="3447098"/>
          </a:xfrm>
        </p:spPr>
        <p:txBody>
          <a:bodyPr wrap="square">
            <a:spAutoFit/>
          </a:bodyPr>
          <a:lstStyle/>
          <a:p>
            <a:r>
              <a:rPr lang="en-US" dirty="0"/>
              <a:t>Key Components</a:t>
            </a:r>
          </a:p>
          <a:p>
            <a:pPr marL="911225" indent="-455613" defTabSz="-338138">
              <a:buFont typeface="Wingdings" charset="2"/>
              <a:buChar char="§"/>
            </a:pPr>
            <a:r>
              <a:rPr lang="en-US" sz="2000" dirty="0"/>
              <a:t>Write so that it can be </a:t>
            </a:r>
            <a:r>
              <a:rPr lang="en-US" sz="2000" b="1" dirty="0"/>
              <a:t>answered simply </a:t>
            </a:r>
            <a:r>
              <a:rPr lang="en-US" sz="2000" dirty="0"/>
              <a:t>- “Yes” or “No”, if possible</a:t>
            </a:r>
          </a:p>
          <a:p>
            <a:pPr marL="911225" indent="-455613" defTabSz="-338138">
              <a:buFont typeface="Wingdings" charset="2"/>
              <a:buChar char="§"/>
            </a:pPr>
            <a:r>
              <a:rPr lang="en-US" sz="2000" dirty="0"/>
              <a:t>Consider </a:t>
            </a:r>
            <a:r>
              <a:rPr lang="en-US" sz="2000" b="1" dirty="0"/>
              <a:t>including the answer you want to receive</a:t>
            </a:r>
            <a:endParaRPr lang="en-US" sz="2000" dirty="0"/>
          </a:p>
          <a:p>
            <a:pPr marL="911225" indent="-455613" defTabSz="-338138">
              <a:buFont typeface="Wingdings" charset="2"/>
              <a:buChar char="§"/>
            </a:pPr>
            <a:r>
              <a:rPr lang="en-US" sz="2000" b="1" dirty="0"/>
              <a:t>Set expectations </a:t>
            </a:r>
            <a:r>
              <a:rPr lang="en-US" sz="2000" dirty="0"/>
              <a:t>on RFI responses at or before the initial OAC meeting</a:t>
            </a:r>
          </a:p>
          <a:p>
            <a:pPr marL="0" indent="0">
              <a:buNone/>
            </a:pPr>
            <a:endParaRPr lang="en-US" sz="800" dirty="0"/>
          </a:p>
          <a:p>
            <a:pPr marL="0" indent="0">
              <a:buNone/>
            </a:pPr>
            <a:r>
              <a:rPr lang="en-US" sz="1200" dirty="0"/>
              <a:t>Source:  Ten Tips on Managing RFIs for Your Construction Projects:</a:t>
            </a:r>
          </a:p>
          <a:p>
            <a:pPr marL="0" indent="0">
              <a:buNone/>
            </a:pPr>
            <a:r>
              <a:rPr lang="en-US" sz="1200" dirty="0"/>
              <a:t>http://www.aconex.com/blogs/2014/01/ten-tips-on-managing-rfis-for-your-construction-projects.html</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16</a:t>
            </a:fld>
            <a:endParaRPr lang="en-US" dirty="0"/>
          </a:p>
        </p:txBody>
      </p:sp>
      <p:sp>
        <p:nvSpPr>
          <p:cNvPr id="4" name="Title 3"/>
          <p:cNvSpPr>
            <a:spLocks noGrp="1"/>
          </p:cNvSpPr>
          <p:nvPr>
            <p:ph type="title"/>
          </p:nvPr>
        </p:nvSpPr>
        <p:spPr/>
        <p:txBody>
          <a:bodyPr/>
          <a:lstStyle/>
          <a:p>
            <a:r>
              <a:rPr lang="en-US" dirty="0"/>
              <a:t>Writing a RFI</a:t>
            </a:r>
          </a:p>
        </p:txBody>
      </p:sp>
      <p:pic>
        <p:nvPicPr>
          <p:cNvPr id="5" name="Picture 4" descr="Tips_Project_Manager_Bound_Book-resized-6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244" y="1727088"/>
            <a:ext cx="2183756" cy="2645985"/>
          </a:xfrm>
          <a:prstGeom prst="rect">
            <a:avLst/>
          </a:prstGeom>
        </p:spPr>
      </p:pic>
    </p:spTree>
    <p:extLst>
      <p:ext uri="{BB962C8B-B14F-4D97-AF65-F5344CB8AC3E}">
        <p14:creationId xmlns:p14="http://schemas.microsoft.com/office/powerpoint/2010/main" val="311251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2174" y="1148500"/>
            <a:ext cx="7799653" cy="2908489"/>
          </a:xfrm>
        </p:spPr>
        <p:txBody>
          <a:bodyPr wrap="square">
            <a:spAutoFit/>
          </a:bodyPr>
          <a:lstStyle/>
          <a:p>
            <a:r>
              <a:rPr lang="en-US" dirty="0"/>
              <a:t>Submit an RFI as soon as you know it is required.</a:t>
            </a:r>
          </a:p>
          <a:p>
            <a:r>
              <a:rPr lang="en-US" dirty="0"/>
              <a:t>Allow 10 days (or as defined by the contract) for a response.</a:t>
            </a:r>
          </a:p>
          <a:p>
            <a:r>
              <a:rPr lang="en-US" dirty="0"/>
              <a:t>Where multiple RFIs are sent, prioritize what is needed first. </a:t>
            </a:r>
          </a:p>
          <a:p>
            <a:r>
              <a:rPr lang="en-US" dirty="0"/>
              <a:t>Do not cover more than one subject with a given RFI.  Focus on one purpose.</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17</a:t>
            </a:fld>
            <a:endParaRPr lang="en-US" dirty="0"/>
          </a:p>
        </p:txBody>
      </p:sp>
      <p:sp>
        <p:nvSpPr>
          <p:cNvPr id="4" name="Title 3"/>
          <p:cNvSpPr>
            <a:spLocks noGrp="1"/>
          </p:cNvSpPr>
          <p:nvPr>
            <p:ph type="title"/>
          </p:nvPr>
        </p:nvSpPr>
        <p:spPr/>
        <p:txBody>
          <a:bodyPr/>
          <a:lstStyle/>
          <a:p>
            <a:r>
              <a:rPr lang="en-US" dirty="0"/>
              <a:t>RFI Best Practices (1 of 2)</a:t>
            </a:r>
          </a:p>
        </p:txBody>
      </p:sp>
    </p:spTree>
    <p:extLst>
      <p:ext uri="{BB962C8B-B14F-4D97-AF65-F5344CB8AC3E}">
        <p14:creationId xmlns:p14="http://schemas.microsoft.com/office/powerpoint/2010/main" val="131714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7043" y="1148500"/>
            <a:ext cx="7929914" cy="2908489"/>
          </a:xfrm>
        </p:spPr>
        <p:txBody>
          <a:bodyPr wrap="square">
            <a:spAutoFit/>
          </a:bodyPr>
          <a:lstStyle/>
          <a:p>
            <a:r>
              <a:rPr lang="en-US" dirty="0"/>
              <a:t>Make specific references to the drawings, sections, and/or details where questions exists.  Do not make the reviewer “hunt” information.</a:t>
            </a:r>
          </a:p>
          <a:p>
            <a:r>
              <a:rPr lang="en-US" dirty="0"/>
              <a:t>If you have a suggested response, note it on the RFI.</a:t>
            </a:r>
          </a:p>
          <a:p>
            <a:r>
              <a:rPr lang="en-US" dirty="0"/>
              <a:t>Indicate if the RFI is time sensitive.</a:t>
            </a:r>
          </a:p>
          <a:p>
            <a:r>
              <a:rPr lang="en-US" dirty="0"/>
              <a:t>Note cost or schedule impacts if they are known when submitting the RFI.</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18</a:t>
            </a:fld>
            <a:endParaRPr lang="en-US" dirty="0"/>
          </a:p>
        </p:txBody>
      </p:sp>
      <p:sp>
        <p:nvSpPr>
          <p:cNvPr id="4" name="Title 3"/>
          <p:cNvSpPr>
            <a:spLocks noGrp="1"/>
          </p:cNvSpPr>
          <p:nvPr>
            <p:ph type="title"/>
          </p:nvPr>
        </p:nvSpPr>
        <p:spPr/>
        <p:txBody>
          <a:bodyPr/>
          <a:lstStyle/>
          <a:p>
            <a:r>
              <a:rPr lang="en-US" dirty="0"/>
              <a:t>RFI Best Practices (2 of 2)</a:t>
            </a:r>
          </a:p>
        </p:txBody>
      </p:sp>
    </p:spTree>
    <p:extLst>
      <p:ext uri="{BB962C8B-B14F-4D97-AF65-F5344CB8AC3E}">
        <p14:creationId xmlns:p14="http://schemas.microsoft.com/office/powerpoint/2010/main" val="147332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9541" y="1148500"/>
            <a:ext cx="7324918" cy="461665"/>
          </a:xfrm>
        </p:spPr>
        <p:txBody>
          <a:bodyPr>
            <a:spAutoFit/>
          </a:bodyPr>
          <a:lstStyle/>
          <a:p>
            <a:pPr algn="ctr"/>
            <a:r>
              <a:rPr lang="en-US" dirty="0"/>
              <a:t>RFI Exercises #1 - #4</a:t>
            </a:r>
            <a:endParaRPr lang="en-US" sz="2000" dirty="0"/>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19</a:t>
            </a:fld>
            <a:endParaRPr lang="en-US" dirty="0"/>
          </a:p>
        </p:txBody>
      </p:sp>
      <p:sp>
        <p:nvSpPr>
          <p:cNvPr id="4" name="Title 3"/>
          <p:cNvSpPr>
            <a:spLocks noGrp="1"/>
          </p:cNvSpPr>
          <p:nvPr>
            <p:ph type="title"/>
          </p:nvPr>
        </p:nvSpPr>
        <p:spPr/>
        <p:txBody>
          <a:bodyPr/>
          <a:lstStyle/>
          <a:p>
            <a:r>
              <a:rPr lang="en-US" dirty="0"/>
              <a:t>RFI Exercise</a:t>
            </a:r>
          </a:p>
        </p:txBody>
      </p:sp>
      <p:pic>
        <p:nvPicPr>
          <p:cNvPr id="6" name="Picture 5" descr="drawings.jpg">
            <a:extLst>
              <a:ext uri="{FF2B5EF4-FFF2-40B4-BE49-F238E27FC236}">
                <a16:creationId xmlns:a16="http://schemas.microsoft.com/office/drawing/2014/main" id="{CB186891-097C-4055-B74A-44C168A94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667" y="1876899"/>
            <a:ext cx="4178666" cy="2397944"/>
          </a:xfrm>
          <a:prstGeom prst="rect">
            <a:avLst/>
          </a:prstGeom>
        </p:spPr>
      </p:pic>
    </p:spTree>
    <p:extLst>
      <p:ext uri="{BB962C8B-B14F-4D97-AF65-F5344CB8AC3E}">
        <p14:creationId xmlns:p14="http://schemas.microsoft.com/office/powerpoint/2010/main" val="175321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rf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7" y="2690361"/>
            <a:ext cx="2213768" cy="1702360"/>
          </a:xfrm>
          <a:prstGeom prst="rect">
            <a:avLst/>
          </a:prstGeom>
        </p:spPr>
      </p:pic>
      <p:sp>
        <p:nvSpPr>
          <p:cNvPr id="2" name="Subtitle 1"/>
          <p:cNvSpPr>
            <a:spLocks noGrp="1"/>
          </p:cNvSpPr>
          <p:nvPr>
            <p:ph type="subTitle" idx="1"/>
          </p:nvPr>
        </p:nvSpPr>
        <p:spPr>
          <a:xfrm>
            <a:off x="688975" y="1244298"/>
            <a:ext cx="7324918" cy="1800493"/>
          </a:xfrm>
        </p:spPr>
        <p:txBody>
          <a:bodyPr>
            <a:spAutoFit/>
          </a:bodyPr>
          <a:lstStyle/>
          <a:p>
            <a:r>
              <a:rPr lang="en-US" dirty="0"/>
              <a:t>Define an RFI</a:t>
            </a:r>
          </a:p>
          <a:p>
            <a:r>
              <a:rPr lang="en-US" dirty="0"/>
              <a:t>Identify the purposes and components of an RFI</a:t>
            </a:r>
          </a:p>
          <a:p>
            <a:r>
              <a:rPr lang="en-US" dirty="0"/>
              <a:t>Analyze RFIs written by others</a:t>
            </a:r>
          </a:p>
          <a:p>
            <a:r>
              <a:rPr lang="en-US" dirty="0"/>
              <a:t>Create an RFI</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2</a:t>
            </a:fld>
            <a:endParaRPr lang="en-US" dirty="0"/>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4281536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63" y="1121717"/>
            <a:ext cx="7329874" cy="2985933"/>
          </a:xfrm>
        </p:spPr>
        <p:txBody>
          <a:bodyPr>
            <a:noAutofit/>
          </a:bodyPr>
          <a:lstStyle/>
          <a:p>
            <a:pPr marL="342900" indent="-342900">
              <a:buClr>
                <a:schemeClr val="accent4"/>
              </a:buClr>
              <a:buSzPct val="100000"/>
              <a:buFont typeface="Arial"/>
              <a:buChar char="•"/>
            </a:pPr>
            <a:r>
              <a:rPr lang="en-US" sz="2000" dirty="0"/>
              <a:t>Have a clear coordination phase in the design process.</a:t>
            </a:r>
          </a:p>
          <a:p>
            <a:pPr marL="342900" indent="-342900">
              <a:buClr>
                <a:schemeClr val="accent4"/>
              </a:buClr>
              <a:buSzPct val="100000"/>
              <a:buFont typeface="Arial"/>
              <a:buChar char="•"/>
            </a:pPr>
            <a:r>
              <a:rPr lang="en-US" sz="2000" dirty="0"/>
              <a:t>Have someone review the contract documents prior to the job that is outside the team.</a:t>
            </a:r>
          </a:p>
          <a:p>
            <a:pPr marL="342900" indent="-342900">
              <a:buClr>
                <a:schemeClr val="accent4"/>
              </a:buClr>
              <a:buSzPct val="100000"/>
              <a:buFont typeface="Arial"/>
              <a:buChar char="•"/>
            </a:pPr>
            <a:r>
              <a:rPr lang="en-US" sz="2000" dirty="0"/>
              <a:t>Hold detailed scope review meetings with subcontractors and vendors prior to job award.</a:t>
            </a:r>
          </a:p>
          <a:p>
            <a:pPr marL="342900" indent="-342900">
              <a:buClr>
                <a:schemeClr val="accent4"/>
              </a:buClr>
              <a:buSzPct val="100000"/>
              <a:buFont typeface="Arial"/>
              <a:buChar char="•"/>
            </a:pPr>
            <a:r>
              <a:rPr lang="en-US" sz="2000" dirty="0"/>
              <a:t>Have a constructability review of the drawings.</a:t>
            </a:r>
          </a:p>
          <a:p>
            <a:pPr marL="342900" indent="-342900">
              <a:buClr>
                <a:schemeClr val="accent4"/>
              </a:buClr>
              <a:buSzPct val="100000"/>
              <a:buFont typeface="Arial"/>
              <a:buChar char="•"/>
            </a:pPr>
            <a:r>
              <a:rPr lang="en-US" sz="2000" dirty="0"/>
              <a:t>Resolve questions before the final bid.</a:t>
            </a:r>
          </a:p>
          <a:p>
            <a:pPr marL="342900" indent="-342900">
              <a:buClr>
                <a:schemeClr val="accent4"/>
              </a:buClr>
              <a:buSzPct val="100000"/>
              <a:buFont typeface="Arial"/>
              <a:buChar char="•"/>
            </a:pPr>
            <a:r>
              <a:rPr lang="en-US" sz="2000" dirty="0"/>
              <a:t>Make pre-bid meetings effective.</a:t>
            </a:r>
          </a:p>
        </p:txBody>
      </p:sp>
      <p:sp>
        <p:nvSpPr>
          <p:cNvPr id="3" name="Slide Number Placeholder 2"/>
          <p:cNvSpPr>
            <a:spLocks noGrp="1"/>
          </p:cNvSpPr>
          <p:nvPr>
            <p:ph type="sldNum" sz="quarter" idx="12"/>
          </p:nvPr>
        </p:nvSpPr>
        <p:spPr/>
        <p:txBody>
          <a:bodyPr/>
          <a:lstStyle/>
          <a:p>
            <a:fld id="{76F03E09-F771-1940-A7E5-44E9DE860D03}" type="slidenum">
              <a:rPr lang="en-US" smtClean="0"/>
              <a:t>20</a:t>
            </a:fld>
            <a:endParaRPr lang="en-US"/>
          </a:p>
        </p:txBody>
      </p:sp>
      <p:sp>
        <p:nvSpPr>
          <p:cNvPr id="4" name="Title 3"/>
          <p:cNvSpPr>
            <a:spLocks noGrp="1"/>
          </p:cNvSpPr>
          <p:nvPr>
            <p:ph type="title"/>
          </p:nvPr>
        </p:nvSpPr>
        <p:spPr/>
        <p:txBody>
          <a:bodyPr/>
          <a:lstStyle/>
          <a:p>
            <a:r>
              <a:rPr lang="en-US" dirty="0"/>
              <a:t>How to Limit RFIs  </a:t>
            </a:r>
          </a:p>
        </p:txBody>
      </p:sp>
      <p:sp>
        <p:nvSpPr>
          <p:cNvPr id="5" name="Subtitle 1"/>
          <p:cNvSpPr txBox="1">
            <a:spLocks/>
          </p:cNvSpPr>
          <p:nvPr/>
        </p:nvSpPr>
        <p:spPr>
          <a:xfrm>
            <a:off x="7522530" y="3985346"/>
            <a:ext cx="1621469" cy="461665"/>
          </a:xfrm>
          <a:prstGeom prst="rect">
            <a:avLst/>
          </a:prstGeom>
        </p:spPr>
        <p:txBody>
          <a:bodyPr vert="horz" wrap="square" lIns="91440" tIns="45720" rIns="91440" bIns="45720" rtlCol="0">
            <a:spAutoFit/>
          </a:bodyPr>
          <a:lstStyle>
            <a:lvl1pPr marL="457200" indent="-457200" algn="l" defTabSz="457200" rtl="0" eaLnBrk="1" latinLnBrk="0" hangingPunct="1">
              <a:spcBef>
                <a:spcPts val="0"/>
              </a:spcBef>
              <a:spcAft>
                <a:spcPts val="600"/>
              </a:spcAft>
              <a:buClr>
                <a:schemeClr val="accent4"/>
              </a:buClr>
              <a:buSzPct val="100000"/>
              <a:buFont typeface="Lucida Grande"/>
              <a:buChar char="+"/>
              <a:defRPr sz="2400" b="0" i="0" kern="1200">
                <a:solidFill>
                  <a:srgbClr val="878787"/>
                </a:solidFill>
                <a:latin typeface="Arial"/>
                <a:ea typeface="+mn-ea"/>
                <a:cs typeface="Arial"/>
              </a:defRPr>
            </a:lvl1pPr>
            <a:lvl2pPr marL="457200" indent="0" algn="ctr" defTabSz="457200" rtl="0" eaLnBrk="1" latinLnBrk="0" hangingPunct="1">
              <a:spcBef>
                <a:spcPts val="0"/>
              </a:spcBef>
              <a:spcAft>
                <a:spcPts val="600"/>
              </a:spcAft>
              <a:buFont typeface="Arial"/>
              <a:buNone/>
              <a:defRPr sz="2400" b="0" i="0" kern="1200">
                <a:solidFill>
                  <a:schemeClr val="tx1">
                    <a:tint val="75000"/>
                  </a:schemeClr>
                </a:solidFill>
                <a:latin typeface="Arial"/>
                <a:ea typeface="+mn-ea"/>
                <a:cs typeface="Arial"/>
              </a:defRPr>
            </a:lvl2pPr>
            <a:lvl3pPr marL="914400" indent="0" algn="ctr" defTabSz="457200" rtl="0" eaLnBrk="1" latinLnBrk="0" hangingPunct="1">
              <a:spcBef>
                <a:spcPts val="0"/>
              </a:spcBef>
              <a:spcAft>
                <a:spcPts val="600"/>
              </a:spcAft>
              <a:buSzPct val="80000"/>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ts val="0"/>
              </a:spcBef>
              <a:spcAft>
                <a:spcPts val="600"/>
              </a:spcAft>
              <a:buFont typeface="Arial"/>
              <a:buNone/>
              <a:defRPr sz="24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400" b="0" i="0" kern="1200">
                <a:solidFill>
                  <a:schemeClr val="tx1">
                    <a:tint val="75000"/>
                  </a:schemeClr>
                </a:solidFill>
                <a:latin typeface="Gotham-Book"/>
                <a:ea typeface="+mn-ea"/>
                <a:cs typeface="Gotham-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en-US" sz="1200" i="1" dirty="0"/>
              <a:t>Source:  Navigant Construction Forum</a:t>
            </a:r>
          </a:p>
        </p:txBody>
      </p:sp>
    </p:spTree>
    <p:extLst>
      <p:ext uri="{BB962C8B-B14F-4D97-AF65-F5344CB8AC3E}">
        <p14:creationId xmlns:p14="http://schemas.microsoft.com/office/powerpoint/2010/main" val="170218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76F03E09-F771-1940-A7E5-44E9DE860D03}" type="slidenum">
              <a:rPr lang="en-US" smtClean="0"/>
              <a:pPr algn="r"/>
              <a:t>21</a:t>
            </a:fld>
            <a:endParaRPr lang="en-US" dirty="0"/>
          </a:p>
        </p:txBody>
      </p:sp>
      <p:sp>
        <p:nvSpPr>
          <p:cNvPr id="4" name="Title 3"/>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2"/>
          <a:stretch>
            <a:fillRect/>
          </a:stretch>
        </p:blipFill>
        <p:spPr>
          <a:xfrm>
            <a:off x="2033419" y="943547"/>
            <a:ext cx="5077162" cy="3381469"/>
          </a:xfrm>
          <a:prstGeom prst="rect">
            <a:avLst/>
          </a:prstGeom>
          <a:ln w="28575" cmpd="sng">
            <a:solidFill>
              <a:schemeClr val="tx1"/>
            </a:solidFill>
          </a:ln>
        </p:spPr>
      </p:pic>
    </p:spTree>
    <p:extLst>
      <p:ext uri="{BB962C8B-B14F-4D97-AF65-F5344CB8AC3E}">
        <p14:creationId xmlns:p14="http://schemas.microsoft.com/office/powerpoint/2010/main" val="175967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ver_2016_ProcoreU.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87" y="-25275"/>
            <a:ext cx="9215131" cy="5187732"/>
          </a:xfrm>
          <a:prstGeom prst="rect">
            <a:avLst/>
          </a:prstGeom>
        </p:spPr>
      </p:pic>
      <p:pic>
        <p:nvPicPr>
          <p:cNvPr id="16" name="Picture 15"/>
          <p:cNvPicPr>
            <a:picLocks noChangeAspect="1"/>
          </p:cNvPicPr>
          <p:nvPr/>
        </p:nvPicPr>
        <p:blipFill>
          <a:blip r:embed="rId5"/>
          <a:stretch>
            <a:fillRect/>
          </a:stretch>
        </p:blipFill>
        <p:spPr>
          <a:xfrm>
            <a:off x="3430148" y="2240512"/>
            <a:ext cx="2281259" cy="1981229"/>
          </a:xfrm>
          <a:prstGeom prst="rect">
            <a:avLst/>
          </a:prstGeom>
        </p:spPr>
      </p:pic>
      <p:pic>
        <p:nvPicPr>
          <p:cNvPr id="4" name="Picture 3">
            <a:extLst>
              <a:ext uri="{FF2B5EF4-FFF2-40B4-BE49-F238E27FC236}">
                <a16:creationId xmlns:a16="http://schemas.microsoft.com/office/drawing/2014/main" id="{6E22C175-6DA6-4402-810B-5F51F49CB4BB}"/>
              </a:ext>
            </a:extLst>
          </p:cNvPr>
          <p:cNvPicPr>
            <a:picLocks noChangeAspect="1"/>
          </p:cNvPicPr>
          <p:nvPr/>
        </p:nvPicPr>
        <p:blipFill>
          <a:blip r:embed="rId6"/>
          <a:stretch>
            <a:fillRect/>
          </a:stretch>
        </p:blipFill>
        <p:spPr>
          <a:xfrm>
            <a:off x="3134137" y="1068079"/>
            <a:ext cx="2746254" cy="722377"/>
          </a:xfrm>
          <a:prstGeom prst="rect">
            <a:avLst/>
          </a:prstGeom>
        </p:spPr>
      </p:pic>
    </p:spTree>
    <p:extLst>
      <p:ext uri="{BB962C8B-B14F-4D97-AF65-F5344CB8AC3E}">
        <p14:creationId xmlns:p14="http://schemas.microsoft.com/office/powerpoint/2010/main" val="37286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9541" y="1148500"/>
            <a:ext cx="7324918" cy="2970044"/>
          </a:xfrm>
        </p:spPr>
        <p:txBody>
          <a:bodyPr>
            <a:spAutoFit/>
          </a:bodyPr>
          <a:lstStyle/>
          <a:p>
            <a:r>
              <a:rPr lang="en-US" dirty="0"/>
              <a:t>A </a:t>
            </a:r>
            <a:r>
              <a:rPr lang="en-US" b="1" dirty="0"/>
              <a:t>formal document</a:t>
            </a:r>
            <a:r>
              <a:rPr lang="en-US" dirty="0"/>
              <a:t> generated by a contractor </a:t>
            </a:r>
            <a:r>
              <a:rPr lang="en-US" b="1" dirty="0"/>
              <a:t>requesting information not contained within the contract documents</a:t>
            </a:r>
          </a:p>
          <a:p>
            <a:pPr marL="912813">
              <a:buFont typeface="Wingdings" charset="2"/>
              <a:buChar char="§"/>
            </a:pPr>
            <a:r>
              <a:rPr lang="en-US" sz="2000" dirty="0"/>
              <a:t>Documents the question and answer</a:t>
            </a:r>
          </a:p>
          <a:p>
            <a:pPr marL="912813">
              <a:buFont typeface="Wingdings" charset="2"/>
              <a:buChar char="§"/>
            </a:pPr>
            <a:r>
              <a:rPr lang="en-US" sz="2000" dirty="0"/>
              <a:t>Ensures all affected parties are informed of the question and response</a:t>
            </a:r>
          </a:p>
          <a:p>
            <a:pPr marL="912813">
              <a:buFont typeface="Wingdings" charset="2"/>
              <a:buChar char="§"/>
            </a:pPr>
            <a:r>
              <a:rPr lang="en-US" sz="2000" dirty="0"/>
              <a:t>Can be initiated by multiple parties but usually follows a chain of command</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3</a:t>
            </a:fld>
            <a:endParaRPr lang="en-US" dirty="0"/>
          </a:p>
        </p:txBody>
      </p:sp>
      <p:sp>
        <p:nvSpPr>
          <p:cNvPr id="4" name="Title 3"/>
          <p:cNvSpPr>
            <a:spLocks noGrp="1"/>
          </p:cNvSpPr>
          <p:nvPr>
            <p:ph type="title"/>
          </p:nvPr>
        </p:nvSpPr>
        <p:spPr/>
        <p:txBody>
          <a:bodyPr/>
          <a:lstStyle/>
          <a:p>
            <a:r>
              <a:rPr lang="en-US" dirty="0"/>
              <a:t>What is an RFI?</a:t>
            </a:r>
          </a:p>
        </p:txBody>
      </p:sp>
    </p:spTree>
    <p:extLst>
      <p:ext uri="{BB962C8B-B14F-4D97-AF65-F5344CB8AC3E}">
        <p14:creationId xmlns:p14="http://schemas.microsoft.com/office/powerpoint/2010/main" val="302300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8975" y="991738"/>
            <a:ext cx="7324918" cy="2539157"/>
          </a:xfrm>
        </p:spPr>
        <p:txBody>
          <a:bodyPr>
            <a:spAutoFit/>
          </a:bodyPr>
          <a:lstStyle/>
          <a:p>
            <a:r>
              <a:rPr lang="en-US" dirty="0"/>
              <a:t>Drawings can be </a:t>
            </a:r>
            <a:r>
              <a:rPr lang="en-US" b="1" dirty="0"/>
              <a:t>interpreted in multiple ways</a:t>
            </a:r>
            <a:endParaRPr lang="en-US" dirty="0"/>
          </a:p>
          <a:p>
            <a:r>
              <a:rPr lang="en-US" b="1" dirty="0"/>
              <a:t>Greater detail </a:t>
            </a:r>
            <a:r>
              <a:rPr lang="en-US" dirty="0"/>
              <a:t>on drawings is needed</a:t>
            </a:r>
          </a:p>
          <a:p>
            <a:r>
              <a:rPr lang="en-US" b="1" dirty="0"/>
              <a:t>Existing conditions </a:t>
            </a:r>
            <a:r>
              <a:rPr lang="en-US" dirty="0"/>
              <a:t>can be </a:t>
            </a:r>
            <a:r>
              <a:rPr lang="en-US" b="1" dirty="0"/>
              <a:t>different</a:t>
            </a:r>
            <a:r>
              <a:rPr lang="en-US" dirty="0"/>
              <a:t> than expected</a:t>
            </a:r>
          </a:p>
          <a:p>
            <a:r>
              <a:rPr lang="en-US" b="1" dirty="0"/>
              <a:t>Formal documentation </a:t>
            </a:r>
            <a:r>
              <a:rPr lang="en-US" dirty="0"/>
              <a:t>of an on-site conversation</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4</a:t>
            </a:fld>
            <a:endParaRPr lang="en-US" dirty="0"/>
          </a:p>
        </p:txBody>
      </p:sp>
      <p:sp>
        <p:nvSpPr>
          <p:cNvPr id="4" name="Title 3"/>
          <p:cNvSpPr>
            <a:spLocks noGrp="1"/>
          </p:cNvSpPr>
          <p:nvPr>
            <p:ph type="title"/>
          </p:nvPr>
        </p:nvSpPr>
        <p:spPr/>
        <p:txBody>
          <a:bodyPr/>
          <a:lstStyle/>
          <a:p>
            <a:r>
              <a:rPr lang="en-US" dirty="0"/>
              <a:t>Why are RFIs Needed?</a:t>
            </a:r>
          </a:p>
        </p:txBody>
      </p:sp>
      <p:pic>
        <p:nvPicPr>
          <p:cNvPr id="5" name="Picture 4" descr="graphic from stu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268" y="3673289"/>
            <a:ext cx="5647464" cy="851524"/>
          </a:xfrm>
          <a:prstGeom prst="rect">
            <a:avLst/>
          </a:prstGeom>
        </p:spPr>
      </p:pic>
      <p:sp>
        <p:nvSpPr>
          <p:cNvPr id="6" name="Subtitle 1"/>
          <p:cNvSpPr txBox="1">
            <a:spLocks/>
          </p:cNvSpPr>
          <p:nvPr/>
        </p:nvSpPr>
        <p:spPr>
          <a:xfrm>
            <a:off x="7550332" y="4063148"/>
            <a:ext cx="1593668" cy="461665"/>
          </a:xfrm>
          <a:prstGeom prst="rect">
            <a:avLst/>
          </a:prstGeom>
        </p:spPr>
        <p:txBody>
          <a:bodyPr vert="horz" wrap="square" lIns="91440" tIns="45720" rIns="91440" bIns="45720" rtlCol="0">
            <a:spAutoFit/>
          </a:bodyPr>
          <a:lstStyle>
            <a:lvl1pPr marL="457200" indent="-457200" algn="l" defTabSz="457200" rtl="0" eaLnBrk="1" latinLnBrk="0" hangingPunct="1">
              <a:spcBef>
                <a:spcPts val="0"/>
              </a:spcBef>
              <a:spcAft>
                <a:spcPts val="600"/>
              </a:spcAft>
              <a:buClr>
                <a:schemeClr val="accent4"/>
              </a:buClr>
              <a:buSzPct val="100000"/>
              <a:buFont typeface="Lucida Grande"/>
              <a:buChar char="+"/>
              <a:defRPr sz="2400" b="0" i="0" kern="1200">
                <a:solidFill>
                  <a:srgbClr val="878787"/>
                </a:solidFill>
                <a:latin typeface="Arial"/>
                <a:ea typeface="+mn-ea"/>
                <a:cs typeface="Arial"/>
              </a:defRPr>
            </a:lvl1pPr>
            <a:lvl2pPr marL="457200" indent="0" algn="ctr" defTabSz="457200" rtl="0" eaLnBrk="1" latinLnBrk="0" hangingPunct="1">
              <a:spcBef>
                <a:spcPts val="0"/>
              </a:spcBef>
              <a:spcAft>
                <a:spcPts val="600"/>
              </a:spcAft>
              <a:buFont typeface="Arial"/>
              <a:buNone/>
              <a:defRPr sz="2400" b="0" i="0" kern="1200">
                <a:solidFill>
                  <a:schemeClr val="tx1">
                    <a:tint val="75000"/>
                  </a:schemeClr>
                </a:solidFill>
                <a:latin typeface="Arial"/>
                <a:ea typeface="+mn-ea"/>
                <a:cs typeface="Arial"/>
              </a:defRPr>
            </a:lvl2pPr>
            <a:lvl3pPr marL="914400" indent="0" algn="ctr" defTabSz="457200" rtl="0" eaLnBrk="1" latinLnBrk="0" hangingPunct="1">
              <a:spcBef>
                <a:spcPts val="0"/>
              </a:spcBef>
              <a:spcAft>
                <a:spcPts val="600"/>
              </a:spcAft>
              <a:buSzPct val="80000"/>
              <a:buFont typeface="Lucida Grande"/>
              <a:buNone/>
              <a:defRPr sz="2400" b="0" i="0" kern="1200">
                <a:solidFill>
                  <a:schemeClr val="tx1">
                    <a:tint val="75000"/>
                  </a:schemeClr>
                </a:solidFill>
                <a:latin typeface="Arial"/>
                <a:ea typeface="+mn-ea"/>
                <a:cs typeface="Arial"/>
              </a:defRPr>
            </a:lvl3pPr>
            <a:lvl4pPr marL="1371600" indent="0" algn="ctr" defTabSz="457200" rtl="0" eaLnBrk="1" latinLnBrk="0" hangingPunct="1">
              <a:spcBef>
                <a:spcPts val="0"/>
              </a:spcBef>
              <a:spcAft>
                <a:spcPts val="600"/>
              </a:spcAft>
              <a:buFont typeface="Arial"/>
              <a:buNone/>
              <a:defRPr sz="24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400" b="0" i="0" kern="1200">
                <a:solidFill>
                  <a:schemeClr val="tx1">
                    <a:tint val="75000"/>
                  </a:schemeClr>
                </a:solidFill>
                <a:latin typeface="Gotham-Book"/>
                <a:ea typeface="+mn-ea"/>
                <a:cs typeface="Gotham-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en-US" sz="1200" i="1" dirty="0"/>
              <a:t>Source:  Navigant Construction Forum</a:t>
            </a:r>
          </a:p>
        </p:txBody>
      </p:sp>
    </p:spTree>
    <p:extLst>
      <p:ext uri="{BB962C8B-B14F-4D97-AF65-F5344CB8AC3E}">
        <p14:creationId xmlns:p14="http://schemas.microsoft.com/office/powerpoint/2010/main" val="660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9541" y="1148500"/>
            <a:ext cx="7324918" cy="3216265"/>
          </a:xfrm>
        </p:spPr>
        <p:txBody>
          <a:bodyPr>
            <a:spAutoFit/>
          </a:bodyPr>
          <a:lstStyle/>
          <a:p>
            <a:r>
              <a:rPr lang="en-US" dirty="0"/>
              <a:t>An RFI is </a:t>
            </a:r>
            <a:r>
              <a:rPr lang="en-US" b="1" dirty="0"/>
              <a:t>not</a:t>
            </a:r>
            <a:r>
              <a:rPr lang="en-US" dirty="0"/>
              <a:t> used for </a:t>
            </a:r>
            <a:r>
              <a:rPr lang="en-US" b="1" dirty="0"/>
              <a:t>regular correspondence</a:t>
            </a:r>
            <a:r>
              <a:rPr lang="en-US" dirty="0"/>
              <a:t>.</a:t>
            </a:r>
          </a:p>
          <a:p>
            <a:r>
              <a:rPr lang="en-US" dirty="0"/>
              <a:t>An RFI is </a:t>
            </a:r>
            <a:r>
              <a:rPr lang="en-US" b="1" dirty="0"/>
              <a:t>not</a:t>
            </a:r>
            <a:r>
              <a:rPr lang="en-US" dirty="0"/>
              <a:t> used </a:t>
            </a:r>
            <a:r>
              <a:rPr lang="en-US" b="1" dirty="0"/>
              <a:t>to direct work </a:t>
            </a:r>
            <a:r>
              <a:rPr lang="en-US" dirty="0"/>
              <a:t>but is used to provide information to allow work to be completed correctly.</a:t>
            </a:r>
          </a:p>
          <a:p>
            <a:endParaRPr lang="en-US" sz="1200" dirty="0"/>
          </a:p>
          <a:p>
            <a:endParaRPr lang="en-US" sz="1200" dirty="0"/>
          </a:p>
          <a:p>
            <a:endParaRPr lang="en-US" sz="1200" dirty="0"/>
          </a:p>
          <a:p>
            <a:endParaRPr lang="en-US" sz="1200" dirty="0"/>
          </a:p>
          <a:p>
            <a:pPr marL="0" indent="0" defTabSz="-746125">
              <a:buNone/>
            </a:pPr>
            <a:r>
              <a:rPr lang="en-US" sz="1200" dirty="0"/>
              <a:t>Source:  AIA Best Practices - The RFI’s Role in the Construction Process: </a:t>
            </a:r>
          </a:p>
          <a:p>
            <a:pPr marL="0" indent="0" defTabSz="-746125">
              <a:buNone/>
            </a:pPr>
            <a:r>
              <a:rPr lang="en-US" sz="1200" dirty="0"/>
              <a:t>			         http://www.aia.org/aiaucmp/groups/secure/documents/pdf/aiap016381.pdf</a:t>
            </a:r>
          </a:p>
        </p:txBody>
      </p:sp>
      <p:sp>
        <p:nvSpPr>
          <p:cNvPr id="3" name="Slide Number Placeholder 2"/>
          <p:cNvSpPr>
            <a:spLocks noGrp="1"/>
          </p:cNvSpPr>
          <p:nvPr>
            <p:ph type="sldNum" sz="quarter" idx="12"/>
          </p:nvPr>
        </p:nvSpPr>
        <p:spPr/>
        <p:txBody>
          <a:bodyPr/>
          <a:lstStyle/>
          <a:p>
            <a:pPr algn="r"/>
            <a:fld id="{76F03E09-F771-1940-A7E5-44E9DE860D03}" type="slidenum">
              <a:rPr lang="en-US" smtClean="0"/>
              <a:pPr algn="r"/>
              <a:t>5</a:t>
            </a:fld>
            <a:endParaRPr lang="en-US" dirty="0"/>
          </a:p>
        </p:txBody>
      </p:sp>
      <p:sp>
        <p:nvSpPr>
          <p:cNvPr id="4" name="Title 3"/>
          <p:cNvSpPr>
            <a:spLocks noGrp="1"/>
          </p:cNvSpPr>
          <p:nvPr>
            <p:ph type="title"/>
          </p:nvPr>
        </p:nvSpPr>
        <p:spPr/>
        <p:txBody>
          <a:bodyPr/>
          <a:lstStyle/>
          <a:p>
            <a:r>
              <a:rPr lang="en-US" dirty="0"/>
              <a:t>What an RFI is Not</a:t>
            </a:r>
            <a:r>
              <a:rPr lang="is-IS" dirty="0"/>
              <a:t>…</a:t>
            </a:r>
            <a:endParaRPr lang="en-US" dirty="0"/>
          </a:p>
        </p:txBody>
      </p:sp>
    </p:spTree>
    <p:extLst>
      <p:ext uri="{BB962C8B-B14F-4D97-AF65-F5344CB8AC3E}">
        <p14:creationId xmlns:p14="http://schemas.microsoft.com/office/powerpoint/2010/main" val="66815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63" y="1121717"/>
            <a:ext cx="7329874" cy="2985933"/>
          </a:xfrm>
        </p:spPr>
        <p:txBody>
          <a:bodyPr>
            <a:normAutofit fontScale="92500" lnSpcReduction="10000"/>
          </a:bodyPr>
          <a:lstStyle/>
          <a:p>
            <a:pPr algn="ctr"/>
            <a:r>
              <a:rPr lang="en-US" i="1" dirty="0"/>
              <a:t>An RFI is </a:t>
            </a:r>
            <a:r>
              <a:rPr lang="en-US" b="1" i="1" dirty="0"/>
              <a:t>justifiable</a:t>
            </a:r>
            <a:r>
              <a:rPr lang="en-US" i="1" dirty="0"/>
              <a:t> if a question, concern or observation cannot be explained or answered in the contract documents. </a:t>
            </a:r>
          </a:p>
          <a:p>
            <a:pPr algn="ctr"/>
            <a:r>
              <a:rPr lang="en-US" i="1" dirty="0"/>
              <a:t>An RFI is </a:t>
            </a:r>
            <a:r>
              <a:rPr lang="en-US" b="1" i="1" dirty="0"/>
              <a:t>unjustifiable</a:t>
            </a:r>
            <a:r>
              <a:rPr lang="en-US" i="1" dirty="0"/>
              <a:t> if it questions means or methods </a:t>
            </a:r>
            <a:r>
              <a:rPr lang="is-IS" i="1" dirty="0"/>
              <a:t>…</a:t>
            </a:r>
            <a:r>
              <a:rPr lang="en-US" i="1" dirty="0"/>
              <a:t> or asks a question whose answer is provided in the contract documents. </a:t>
            </a:r>
            <a:endParaRPr lang="en-US" dirty="0"/>
          </a:p>
          <a:p>
            <a:endParaRPr lang="en-US" sz="1300" i="1" dirty="0"/>
          </a:p>
          <a:p>
            <a:endParaRPr lang="en-US" sz="1300" i="1" dirty="0"/>
          </a:p>
          <a:p>
            <a:r>
              <a:rPr lang="en-US" sz="1300" i="1" dirty="0"/>
              <a:t>Source:  12 Hanna, </a:t>
            </a:r>
            <a:r>
              <a:rPr lang="en-US" sz="1300" i="1" dirty="0" err="1"/>
              <a:t>Tadt</a:t>
            </a:r>
            <a:r>
              <a:rPr lang="en-US" sz="1300" i="1" dirty="0"/>
              <a:t> and Whited, “Request for Information: Benchmarks and Metrics for Major Highway Projects”. </a:t>
            </a:r>
          </a:p>
          <a:p>
            <a:endParaRPr lang="en-US" dirty="0"/>
          </a:p>
        </p:txBody>
      </p:sp>
      <p:sp>
        <p:nvSpPr>
          <p:cNvPr id="3" name="Slide Number Placeholder 2"/>
          <p:cNvSpPr>
            <a:spLocks noGrp="1"/>
          </p:cNvSpPr>
          <p:nvPr>
            <p:ph type="sldNum" sz="quarter" idx="12"/>
          </p:nvPr>
        </p:nvSpPr>
        <p:spPr/>
        <p:txBody>
          <a:bodyPr/>
          <a:lstStyle/>
          <a:p>
            <a:fld id="{76F03E09-F771-1940-A7E5-44E9DE860D03}" type="slidenum">
              <a:rPr lang="en-US" smtClean="0"/>
              <a:t>6</a:t>
            </a:fld>
            <a:endParaRPr lang="en-US"/>
          </a:p>
        </p:txBody>
      </p:sp>
      <p:sp>
        <p:nvSpPr>
          <p:cNvPr id="4" name="Title 3"/>
          <p:cNvSpPr>
            <a:spLocks noGrp="1"/>
          </p:cNvSpPr>
          <p:nvPr>
            <p:ph type="title"/>
          </p:nvPr>
        </p:nvSpPr>
        <p:spPr/>
        <p:txBody>
          <a:bodyPr/>
          <a:lstStyle/>
          <a:p>
            <a:r>
              <a:rPr lang="en-US" dirty="0"/>
              <a:t>A Justified RFI?</a:t>
            </a:r>
          </a:p>
        </p:txBody>
      </p:sp>
    </p:spTree>
    <p:extLst>
      <p:ext uri="{BB962C8B-B14F-4D97-AF65-F5344CB8AC3E}">
        <p14:creationId xmlns:p14="http://schemas.microsoft.com/office/powerpoint/2010/main" val="254850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63" y="1121717"/>
            <a:ext cx="7329874" cy="2985933"/>
          </a:xfrm>
        </p:spPr>
        <p:txBody>
          <a:bodyPr/>
          <a:lstStyle/>
          <a:p>
            <a:pPr algn="ctr"/>
            <a:r>
              <a:rPr lang="en-US" dirty="0"/>
              <a:t>“The dimensions on A3.1 are a bust.  Please confirm the height of the brick is 4’-8”.”</a:t>
            </a:r>
          </a:p>
        </p:txBody>
      </p:sp>
      <p:sp>
        <p:nvSpPr>
          <p:cNvPr id="3" name="Slide Number Placeholder 2"/>
          <p:cNvSpPr>
            <a:spLocks noGrp="1"/>
          </p:cNvSpPr>
          <p:nvPr>
            <p:ph type="sldNum" sz="quarter" idx="12"/>
          </p:nvPr>
        </p:nvSpPr>
        <p:spPr/>
        <p:txBody>
          <a:bodyPr/>
          <a:lstStyle/>
          <a:p>
            <a:fld id="{76F03E09-F771-1940-A7E5-44E9DE860D03}" type="slidenum">
              <a:rPr lang="en-US" smtClean="0"/>
              <a:t>7</a:t>
            </a:fld>
            <a:endParaRPr lang="en-US"/>
          </a:p>
        </p:txBody>
      </p:sp>
      <p:sp>
        <p:nvSpPr>
          <p:cNvPr id="4" name="Title 3"/>
          <p:cNvSpPr>
            <a:spLocks noGrp="1"/>
          </p:cNvSpPr>
          <p:nvPr>
            <p:ph type="title"/>
          </p:nvPr>
        </p:nvSpPr>
        <p:spPr/>
        <p:txBody>
          <a:bodyPr/>
          <a:lstStyle/>
          <a:p>
            <a:r>
              <a:rPr lang="en-US" dirty="0"/>
              <a:t>What’s Wrong with this RFI? (RFI #1)</a:t>
            </a:r>
          </a:p>
        </p:txBody>
      </p:sp>
      <p:pic>
        <p:nvPicPr>
          <p:cNvPr id="5" name="Picture 4" descr="draw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262" y="2142309"/>
            <a:ext cx="3899477" cy="2237730"/>
          </a:xfrm>
          <a:prstGeom prst="rect">
            <a:avLst/>
          </a:prstGeom>
        </p:spPr>
      </p:pic>
    </p:spTree>
    <p:extLst>
      <p:ext uri="{BB962C8B-B14F-4D97-AF65-F5344CB8AC3E}">
        <p14:creationId xmlns:p14="http://schemas.microsoft.com/office/powerpoint/2010/main" val="20808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63" y="1386541"/>
            <a:ext cx="7329874" cy="2370419"/>
          </a:xfrm>
        </p:spPr>
        <p:txBody>
          <a:bodyPr/>
          <a:lstStyle/>
          <a:p>
            <a:pPr algn="ctr"/>
            <a:r>
              <a:rPr lang="en-US" dirty="0"/>
              <a:t>“Please confirm the depth of the footing at column line A5 is 2’-8” below finished floor (top of footing elevation).  It is imperative that a response be received on this RFI within the next 30 minutes.  Otherwise, the schedule will be impacted and additional costs will be incurred!!!!!”</a:t>
            </a:r>
          </a:p>
        </p:txBody>
      </p:sp>
      <p:sp>
        <p:nvSpPr>
          <p:cNvPr id="3" name="Slide Number Placeholder 2"/>
          <p:cNvSpPr>
            <a:spLocks noGrp="1"/>
          </p:cNvSpPr>
          <p:nvPr>
            <p:ph type="sldNum" sz="quarter" idx="12"/>
          </p:nvPr>
        </p:nvSpPr>
        <p:spPr/>
        <p:txBody>
          <a:bodyPr/>
          <a:lstStyle/>
          <a:p>
            <a:fld id="{76F03E09-F771-1940-A7E5-44E9DE860D03}" type="slidenum">
              <a:rPr lang="en-US" smtClean="0"/>
              <a:t>8</a:t>
            </a:fld>
            <a:endParaRPr lang="en-US"/>
          </a:p>
        </p:txBody>
      </p:sp>
      <p:sp>
        <p:nvSpPr>
          <p:cNvPr id="4" name="Title 3"/>
          <p:cNvSpPr>
            <a:spLocks noGrp="1"/>
          </p:cNvSpPr>
          <p:nvPr>
            <p:ph type="title"/>
          </p:nvPr>
        </p:nvSpPr>
        <p:spPr/>
        <p:txBody>
          <a:bodyPr/>
          <a:lstStyle/>
          <a:p>
            <a:r>
              <a:rPr lang="en-US" dirty="0"/>
              <a:t>What’s Wrong with this RFI? (RFI #2)</a:t>
            </a:r>
          </a:p>
        </p:txBody>
      </p:sp>
    </p:spTree>
    <p:extLst>
      <p:ext uri="{BB962C8B-B14F-4D97-AF65-F5344CB8AC3E}">
        <p14:creationId xmlns:p14="http://schemas.microsoft.com/office/powerpoint/2010/main" val="289515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63" y="1373477"/>
            <a:ext cx="7329874" cy="2396546"/>
          </a:xfrm>
        </p:spPr>
        <p:txBody>
          <a:bodyPr/>
          <a:lstStyle/>
          <a:p>
            <a:pPr algn="ctr"/>
            <a:r>
              <a:rPr lang="en-US" dirty="0"/>
              <a:t>“We’ve installed the steel on the second floor of the building in Sequence 1.  We’ve got an inspection scheduled for later today.  There are a few miscellaneous angles that support the brick cladding on the exterior that have not been completed, but I’m hoping that is ok.”</a:t>
            </a:r>
          </a:p>
        </p:txBody>
      </p:sp>
      <p:sp>
        <p:nvSpPr>
          <p:cNvPr id="3" name="Slide Number Placeholder 2"/>
          <p:cNvSpPr>
            <a:spLocks noGrp="1"/>
          </p:cNvSpPr>
          <p:nvPr>
            <p:ph type="sldNum" sz="quarter" idx="12"/>
          </p:nvPr>
        </p:nvSpPr>
        <p:spPr/>
        <p:txBody>
          <a:bodyPr/>
          <a:lstStyle/>
          <a:p>
            <a:fld id="{76F03E09-F771-1940-A7E5-44E9DE860D03}" type="slidenum">
              <a:rPr lang="en-US" smtClean="0"/>
              <a:t>9</a:t>
            </a:fld>
            <a:endParaRPr lang="en-US"/>
          </a:p>
        </p:txBody>
      </p:sp>
      <p:sp>
        <p:nvSpPr>
          <p:cNvPr id="4" name="Title 3"/>
          <p:cNvSpPr>
            <a:spLocks noGrp="1"/>
          </p:cNvSpPr>
          <p:nvPr>
            <p:ph type="title"/>
          </p:nvPr>
        </p:nvSpPr>
        <p:spPr/>
        <p:txBody>
          <a:bodyPr/>
          <a:lstStyle/>
          <a:p>
            <a:r>
              <a:rPr lang="en-US" dirty="0"/>
              <a:t>What’s Wrong with this RFI? (RFI #3)</a:t>
            </a:r>
          </a:p>
        </p:txBody>
      </p:sp>
    </p:spTree>
    <p:extLst>
      <p:ext uri="{BB962C8B-B14F-4D97-AF65-F5344CB8AC3E}">
        <p14:creationId xmlns:p14="http://schemas.microsoft.com/office/powerpoint/2010/main" val="1410052935"/>
      </p:ext>
    </p:extLst>
  </p:cSld>
  <p:clrMapOvr>
    <a:masterClrMapping/>
  </p:clrMapOvr>
</p:sld>
</file>

<file path=ppt/theme/theme1.xml><?xml version="1.0" encoding="utf-8"?>
<a:theme xmlns:a="http://schemas.openxmlformats.org/drawingml/2006/main" name="2016_Template">
  <a:themeElements>
    <a:clrScheme name="Groundbreak">
      <a:dk1>
        <a:srgbClr val="474542"/>
      </a:dk1>
      <a:lt1>
        <a:sysClr val="window" lastClr="FFFFFF"/>
      </a:lt1>
      <a:dk2>
        <a:srgbClr val="6C6C6C"/>
      </a:dk2>
      <a:lt2>
        <a:srgbClr val="E2E1DF"/>
      </a:lt2>
      <a:accent1>
        <a:srgbClr val="E9391B"/>
      </a:accent1>
      <a:accent2>
        <a:srgbClr val="474542"/>
      </a:accent2>
      <a:accent3>
        <a:srgbClr val="E2E1DF"/>
      </a:accent3>
      <a:accent4>
        <a:srgbClr val="F58025"/>
      </a:accent4>
      <a:accent5>
        <a:srgbClr val="197976"/>
      </a:accent5>
      <a:accent6>
        <a:srgbClr val="F79646"/>
      </a:accent6>
      <a:hlink>
        <a:srgbClr val="F58025"/>
      </a:hlink>
      <a:folHlink>
        <a:srgbClr val="9491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Procore Custom">
      <a:dk1>
        <a:srgbClr val="474542"/>
      </a:dk1>
      <a:lt1>
        <a:sysClr val="window" lastClr="FFFFFF"/>
      </a:lt1>
      <a:dk2>
        <a:srgbClr val="474542"/>
      </a:dk2>
      <a:lt2>
        <a:srgbClr val="E2E1DF"/>
      </a:lt2>
      <a:accent1>
        <a:srgbClr val="94918C"/>
      </a:accent1>
      <a:accent2>
        <a:srgbClr val="474542"/>
      </a:accent2>
      <a:accent3>
        <a:srgbClr val="000000"/>
      </a:accent3>
      <a:accent4>
        <a:srgbClr val="F58025"/>
      </a:accent4>
      <a:accent5>
        <a:srgbClr val="4BACC6"/>
      </a:accent5>
      <a:accent6>
        <a:srgbClr val="068382"/>
      </a:accent6>
      <a:hlink>
        <a:srgbClr val="F58025"/>
      </a:hlink>
      <a:folHlink>
        <a:srgbClr val="4326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ProcoreU_template</Template>
  <TotalTime>447</TotalTime>
  <Words>1510</Words>
  <Application>Microsoft Office PowerPoint</Application>
  <PresentationFormat>On-screen Show (16:9)</PresentationFormat>
  <Paragraphs>162</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Gotham-Book</vt:lpstr>
      <vt:lpstr>Lucida Grande</vt:lpstr>
      <vt:lpstr>Wingdings</vt:lpstr>
      <vt:lpstr>2016_Template</vt:lpstr>
      <vt:lpstr>Custom Design</vt:lpstr>
      <vt:lpstr>PowerPoint Presentation</vt:lpstr>
      <vt:lpstr>Learning Objectives</vt:lpstr>
      <vt:lpstr>What is an RFI?</vt:lpstr>
      <vt:lpstr>Why are RFIs Needed?</vt:lpstr>
      <vt:lpstr>What an RFI is Not…</vt:lpstr>
      <vt:lpstr>A Justified RFI?</vt:lpstr>
      <vt:lpstr>What’s Wrong with this RFI? (RFI #1)</vt:lpstr>
      <vt:lpstr>What’s Wrong with this RFI? (RFI #2)</vt:lpstr>
      <vt:lpstr>What’s Wrong with this RFI? (RFI #3)</vt:lpstr>
      <vt:lpstr>Who is Copied on the RFI?</vt:lpstr>
      <vt:lpstr>RFI Components</vt:lpstr>
      <vt:lpstr>RFI Response</vt:lpstr>
      <vt:lpstr>RFIs and Change-Orders</vt:lpstr>
      <vt:lpstr>Using Procore for RFIs</vt:lpstr>
      <vt:lpstr>An RFI Log in Procore</vt:lpstr>
      <vt:lpstr>Writing a RFI</vt:lpstr>
      <vt:lpstr>RFI Best Practices (1 of 2)</vt:lpstr>
      <vt:lpstr>RFI Best Practices (2 of 2)</vt:lpstr>
      <vt:lpstr>RFI Exercise</vt:lpstr>
      <vt:lpstr>How to Limit RFIs  </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Kysar</dc:creator>
  <cp:lastModifiedBy>Tanya Yorks</cp:lastModifiedBy>
  <cp:revision>63</cp:revision>
  <dcterms:created xsi:type="dcterms:W3CDTF">2016-06-02T16:59:42Z</dcterms:created>
  <dcterms:modified xsi:type="dcterms:W3CDTF">2017-08-14T23:02:15Z</dcterms:modified>
</cp:coreProperties>
</file>